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drawings/drawing11.xml" ContentType="application/vnd.openxmlformats-officedocument.drawingml.chartshape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2.xml" ContentType="application/vnd.openxmlformats-officedocument.drawingml.chartshapes+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3.xml" ContentType="application/vnd.openxmlformats-officedocument.drawingml.chartshapes+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4.xml" ContentType="application/vnd.openxmlformats-officedocument.drawingml.chartshapes+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5.xml" ContentType="application/vnd.openxmlformats-officedocument.drawingml.chartshapes+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drawings/drawing16.xml" ContentType="application/vnd.openxmlformats-officedocument.drawingml.chartshapes+xml"/>
  <Override PartName="/ppt/charts/chart25.xml" ContentType="application/vnd.openxmlformats-officedocument.drawingml.chart+xml"/>
  <Override PartName="/ppt/drawings/drawing17.xml" ContentType="application/vnd.openxmlformats-officedocument.drawingml.chartshape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23" r:id="rId4"/>
    <p:sldMasterId id="2147484179" r:id="rId5"/>
    <p:sldMasterId id="2147484167" r:id="rId6"/>
    <p:sldMasterId id="2147484155" r:id="rId7"/>
    <p:sldMasterId id="2147484138" r:id="rId8"/>
  </p:sldMasterIdLst>
  <p:notesMasterIdLst>
    <p:notesMasterId r:id="rId40"/>
  </p:notesMasterIdLst>
  <p:handoutMasterIdLst>
    <p:handoutMasterId r:id="rId41"/>
  </p:handoutMasterIdLst>
  <p:sldIdLst>
    <p:sldId id="1382" r:id="rId9"/>
    <p:sldId id="1422" r:id="rId10"/>
    <p:sldId id="1423" r:id="rId11"/>
    <p:sldId id="1424" r:id="rId12"/>
    <p:sldId id="1393" r:id="rId13"/>
    <p:sldId id="1394" r:id="rId14"/>
    <p:sldId id="1427" r:id="rId15"/>
    <p:sldId id="1396" r:id="rId16"/>
    <p:sldId id="1403" r:id="rId17"/>
    <p:sldId id="1397" r:id="rId18"/>
    <p:sldId id="1398" r:id="rId19"/>
    <p:sldId id="1399" r:id="rId20"/>
    <p:sldId id="1400" r:id="rId21"/>
    <p:sldId id="1428" r:id="rId22"/>
    <p:sldId id="1432" r:id="rId23"/>
    <p:sldId id="1406" r:id="rId24"/>
    <p:sldId id="1435" r:id="rId25"/>
    <p:sldId id="1430" r:id="rId26"/>
    <p:sldId id="1436" r:id="rId27"/>
    <p:sldId id="1438" r:id="rId28"/>
    <p:sldId id="1426" r:id="rId29"/>
    <p:sldId id="1414" r:id="rId30"/>
    <p:sldId id="1440" r:id="rId31"/>
    <p:sldId id="1415" r:id="rId32"/>
    <p:sldId id="1416" r:id="rId33"/>
    <p:sldId id="1417" r:id="rId34"/>
    <p:sldId id="1418" r:id="rId35"/>
    <p:sldId id="1434" r:id="rId36"/>
    <p:sldId id="1420" r:id="rId37"/>
    <p:sldId id="1421" r:id="rId38"/>
    <p:sldId id="1405" r:id="rId39"/>
  </p:sldIdLst>
  <p:sldSz cx="10972800" cy="7315200"/>
  <p:notesSz cx="7010400" cy="9296400"/>
  <p:defaultTextStyle>
    <a:defPPr>
      <a:defRPr lang="en-US"/>
    </a:defPPr>
    <a:lvl1pPr algn="l" rtl="0" eaLnBrk="0" fontAlgn="base" hangingPunct="0">
      <a:spcBef>
        <a:spcPct val="0"/>
      </a:spcBef>
      <a:spcAft>
        <a:spcPct val="0"/>
      </a:spcAft>
      <a:defRPr sz="2900" kern="1200">
        <a:solidFill>
          <a:schemeClr val="tx1"/>
        </a:solidFill>
        <a:latin typeface="Garamond" pitchFamily="18" charset="0"/>
        <a:ea typeface="+mn-ea"/>
        <a:cs typeface="+mn-cs"/>
      </a:defRPr>
    </a:lvl1pPr>
    <a:lvl2pPr marL="548640" algn="l" rtl="0" eaLnBrk="0" fontAlgn="base" hangingPunct="0">
      <a:spcBef>
        <a:spcPct val="0"/>
      </a:spcBef>
      <a:spcAft>
        <a:spcPct val="0"/>
      </a:spcAft>
      <a:defRPr sz="2900" kern="1200">
        <a:solidFill>
          <a:schemeClr val="tx1"/>
        </a:solidFill>
        <a:latin typeface="Garamond" pitchFamily="18" charset="0"/>
        <a:ea typeface="+mn-ea"/>
        <a:cs typeface="+mn-cs"/>
      </a:defRPr>
    </a:lvl2pPr>
    <a:lvl3pPr marL="1097280" algn="l" rtl="0" eaLnBrk="0" fontAlgn="base" hangingPunct="0">
      <a:spcBef>
        <a:spcPct val="0"/>
      </a:spcBef>
      <a:spcAft>
        <a:spcPct val="0"/>
      </a:spcAft>
      <a:defRPr sz="2900" kern="1200">
        <a:solidFill>
          <a:schemeClr val="tx1"/>
        </a:solidFill>
        <a:latin typeface="Garamond" pitchFamily="18" charset="0"/>
        <a:ea typeface="+mn-ea"/>
        <a:cs typeface="+mn-cs"/>
      </a:defRPr>
    </a:lvl3pPr>
    <a:lvl4pPr marL="1645920" algn="l" rtl="0" eaLnBrk="0" fontAlgn="base" hangingPunct="0">
      <a:spcBef>
        <a:spcPct val="0"/>
      </a:spcBef>
      <a:spcAft>
        <a:spcPct val="0"/>
      </a:spcAft>
      <a:defRPr sz="2900" kern="1200">
        <a:solidFill>
          <a:schemeClr val="tx1"/>
        </a:solidFill>
        <a:latin typeface="Garamond" pitchFamily="18" charset="0"/>
        <a:ea typeface="+mn-ea"/>
        <a:cs typeface="+mn-cs"/>
      </a:defRPr>
    </a:lvl4pPr>
    <a:lvl5pPr marL="2194560" algn="l" rtl="0" eaLnBrk="0" fontAlgn="base" hangingPunct="0">
      <a:spcBef>
        <a:spcPct val="0"/>
      </a:spcBef>
      <a:spcAft>
        <a:spcPct val="0"/>
      </a:spcAft>
      <a:defRPr sz="2900" kern="1200">
        <a:solidFill>
          <a:schemeClr val="tx1"/>
        </a:solidFill>
        <a:latin typeface="Garamond" pitchFamily="18" charset="0"/>
        <a:ea typeface="+mn-ea"/>
        <a:cs typeface="+mn-cs"/>
      </a:defRPr>
    </a:lvl5pPr>
    <a:lvl6pPr marL="2743200" algn="l" defTabSz="1097280" rtl="0" eaLnBrk="1" latinLnBrk="0" hangingPunct="1">
      <a:defRPr sz="2900" kern="1200">
        <a:solidFill>
          <a:schemeClr val="tx1"/>
        </a:solidFill>
        <a:latin typeface="Garamond" pitchFamily="18" charset="0"/>
        <a:ea typeface="+mn-ea"/>
        <a:cs typeface="+mn-cs"/>
      </a:defRPr>
    </a:lvl6pPr>
    <a:lvl7pPr marL="3291840" algn="l" defTabSz="1097280" rtl="0" eaLnBrk="1" latinLnBrk="0" hangingPunct="1">
      <a:defRPr sz="2900" kern="1200">
        <a:solidFill>
          <a:schemeClr val="tx1"/>
        </a:solidFill>
        <a:latin typeface="Garamond" pitchFamily="18" charset="0"/>
        <a:ea typeface="+mn-ea"/>
        <a:cs typeface="+mn-cs"/>
      </a:defRPr>
    </a:lvl7pPr>
    <a:lvl8pPr marL="3840480" algn="l" defTabSz="1097280" rtl="0" eaLnBrk="1" latinLnBrk="0" hangingPunct="1">
      <a:defRPr sz="2900" kern="1200">
        <a:solidFill>
          <a:schemeClr val="tx1"/>
        </a:solidFill>
        <a:latin typeface="Garamond" pitchFamily="18" charset="0"/>
        <a:ea typeface="+mn-ea"/>
        <a:cs typeface="+mn-cs"/>
      </a:defRPr>
    </a:lvl8pPr>
    <a:lvl9pPr marL="4389120" algn="l" defTabSz="1097280" rtl="0" eaLnBrk="1" latinLnBrk="0" hangingPunct="1">
      <a:defRPr sz="29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guide id="3" orient="horz" pos="2304">
          <p15:clr>
            <a:srgbClr val="A4A3A4"/>
          </p15:clr>
        </p15:guide>
        <p15:guide id="4" pos="3399">
          <p15:clr>
            <a:srgbClr val="A4A3A4"/>
          </p15:clr>
        </p15:guide>
      </p15:sldGuideLst>
    </p:ext>
    <p:ext uri="{2D200454-40CA-4A62-9FC3-DE9A4176ACB9}">
      <p15:notesGuideLst xmlns:p15="http://schemas.microsoft.com/office/powerpoint/2012/main">
        <p15:guide id="1" orient="horz" pos="2927">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kaj" initials="" lastIdx="1" clrIdx="0"/>
  <p:cmAuthor id="1" name="Reema Arora" initials="RA" lastIdx="5" clrIdx="1">
    <p:extLst/>
  </p:cmAuthor>
  <p:cmAuthor id="2" name="Lalwani, Naveen Kumar ( नवीन कुमार लालवानी )" initials="LNK(नकल)" lastIdx="0" clrIdx="2">
    <p:extLst>
      <p:ext uri="{19B8F6BF-5375-455C-9EA6-DF929625EA0E}">
        <p15:presenceInfo xmlns:p15="http://schemas.microsoft.com/office/powerpoint/2012/main" userId="S-1-5-21-2234451938-2683979329-110616956-4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B59"/>
    <a:srgbClr val="9AFE22"/>
    <a:srgbClr val="45EB03"/>
    <a:srgbClr val="658967"/>
    <a:srgbClr val="5A9468"/>
    <a:srgbClr val="B9CDE5"/>
    <a:srgbClr val="78953D"/>
    <a:srgbClr val="FFFF66"/>
    <a:srgbClr val="791207"/>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403" autoAdjust="0"/>
  </p:normalViewPr>
  <p:slideViewPr>
    <p:cSldViewPr>
      <p:cViewPr varScale="1">
        <p:scale>
          <a:sx n="61" d="100"/>
          <a:sy n="61" d="100"/>
        </p:scale>
        <p:origin x="1116" y="44"/>
      </p:cViewPr>
      <p:guideLst>
        <p:guide orient="horz" pos="2160"/>
        <p:guide pos="2832"/>
        <p:guide orient="horz" pos="2304"/>
        <p:guide pos="33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304596424946487"/>
          <c:y val="6.8750000000000006E-2"/>
        </c:manualLayout>
      </c:layout>
      <c:overlay val="0"/>
      <c:txPr>
        <a:bodyPr/>
        <a:lstStyle/>
        <a:p>
          <a:pPr>
            <a:defRPr sz="2800" b="1">
              <a:latin typeface="+mn-lt"/>
            </a:defRPr>
          </a:pPr>
          <a:endParaRPr lang="en-US"/>
        </a:p>
      </c:txPr>
    </c:title>
    <c:autoTitleDeleted val="0"/>
    <c:view3D>
      <c:rotX val="15"/>
      <c:rotY val="0"/>
      <c:depthPercent val="100"/>
      <c:rAngAx val="1"/>
    </c:view3D>
    <c:floor>
      <c:thickness val="0"/>
    </c:floor>
    <c:sideWall>
      <c:thickness val="0"/>
    </c:sideWall>
    <c:backWall>
      <c:thickness val="0"/>
    </c:backWall>
    <c:plotArea>
      <c:layout/>
      <c:pie3DChart>
        <c:varyColors val="1"/>
        <c:ser>
          <c:idx val="0"/>
          <c:order val="0"/>
          <c:tx>
            <c:strRef>
              <c:f>Sheet1!$C$3</c:f>
              <c:strCache>
                <c:ptCount val="1"/>
                <c:pt idx="0">
                  <c:v>% HOLDING</c:v>
                </c:pt>
              </c:strCache>
            </c:strRef>
          </c:tx>
          <c:spPr>
            <a:solidFill>
              <a:srgbClr val="9999FF"/>
            </a:solidFill>
            <a:ln w="27630">
              <a:solidFill>
                <a:schemeClr val="tx1"/>
              </a:solidFill>
              <a:prstDash val="solid"/>
            </a:ln>
          </c:spPr>
          <c:dPt>
            <c:idx val="0"/>
            <c:bubble3D val="0"/>
            <c:extLst>
              <c:ext xmlns:c16="http://schemas.microsoft.com/office/drawing/2014/chart" uri="{C3380CC4-5D6E-409C-BE32-E72D297353CC}">
                <c16:uniqueId val="{00000000-2628-4E3A-9567-FC7A48BC7154}"/>
              </c:ext>
            </c:extLst>
          </c:dPt>
          <c:dPt>
            <c:idx val="1"/>
            <c:bubble3D val="0"/>
            <c:spPr>
              <a:solidFill>
                <a:srgbClr val="92D050"/>
              </a:solidFill>
              <a:ln w="27630">
                <a:solidFill>
                  <a:schemeClr val="tx1"/>
                </a:solidFill>
                <a:prstDash val="solid"/>
              </a:ln>
            </c:spPr>
            <c:extLst>
              <c:ext xmlns:c16="http://schemas.microsoft.com/office/drawing/2014/chart" uri="{C3380CC4-5D6E-409C-BE32-E72D297353CC}">
                <c16:uniqueId val="{00000002-2628-4E3A-9567-FC7A48BC7154}"/>
              </c:ext>
            </c:extLst>
          </c:dPt>
          <c:dPt>
            <c:idx val="2"/>
            <c:bubble3D val="0"/>
            <c:spPr>
              <a:solidFill>
                <a:srgbClr val="FFFFCC"/>
              </a:solidFill>
              <a:ln w="27630">
                <a:solidFill>
                  <a:schemeClr val="tx1"/>
                </a:solidFill>
                <a:prstDash val="solid"/>
              </a:ln>
            </c:spPr>
            <c:extLst>
              <c:ext xmlns:c16="http://schemas.microsoft.com/office/drawing/2014/chart" uri="{C3380CC4-5D6E-409C-BE32-E72D297353CC}">
                <c16:uniqueId val="{00000004-2628-4E3A-9567-FC7A48BC7154}"/>
              </c:ext>
            </c:extLst>
          </c:dPt>
          <c:dPt>
            <c:idx val="3"/>
            <c:bubble3D val="0"/>
            <c:spPr>
              <a:solidFill>
                <a:srgbClr val="CCFFFF"/>
              </a:solidFill>
              <a:ln w="27630">
                <a:solidFill>
                  <a:schemeClr val="tx1"/>
                </a:solidFill>
                <a:prstDash val="solid"/>
              </a:ln>
            </c:spPr>
            <c:extLst>
              <c:ext xmlns:c16="http://schemas.microsoft.com/office/drawing/2014/chart" uri="{C3380CC4-5D6E-409C-BE32-E72D297353CC}">
                <c16:uniqueId val="{00000006-2628-4E3A-9567-FC7A48BC7154}"/>
              </c:ext>
            </c:extLst>
          </c:dPt>
          <c:dPt>
            <c:idx val="4"/>
            <c:bubble3D val="0"/>
            <c:spPr>
              <a:solidFill>
                <a:srgbClr val="660066"/>
              </a:solidFill>
              <a:ln w="27630">
                <a:solidFill>
                  <a:schemeClr val="tx1"/>
                </a:solidFill>
                <a:prstDash val="solid"/>
              </a:ln>
            </c:spPr>
            <c:extLst>
              <c:ext xmlns:c16="http://schemas.microsoft.com/office/drawing/2014/chart" uri="{C3380CC4-5D6E-409C-BE32-E72D297353CC}">
                <c16:uniqueId val="{00000008-2628-4E3A-9567-FC7A48BC7154}"/>
              </c:ext>
            </c:extLst>
          </c:dPt>
          <c:dPt>
            <c:idx val="5"/>
            <c:bubble3D val="0"/>
            <c:spPr>
              <a:solidFill>
                <a:srgbClr val="FF8080"/>
              </a:solidFill>
              <a:ln w="27630">
                <a:solidFill>
                  <a:schemeClr val="tx1"/>
                </a:solidFill>
                <a:prstDash val="solid"/>
              </a:ln>
            </c:spPr>
            <c:extLst>
              <c:ext xmlns:c16="http://schemas.microsoft.com/office/drawing/2014/chart" uri="{C3380CC4-5D6E-409C-BE32-E72D297353CC}">
                <c16:uniqueId val="{0000000A-2628-4E3A-9567-FC7A48BC7154}"/>
              </c:ext>
            </c:extLst>
          </c:dPt>
          <c:dPt>
            <c:idx val="6"/>
            <c:bubble3D val="0"/>
            <c:spPr>
              <a:solidFill>
                <a:srgbClr val="FFFF00"/>
              </a:solidFill>
              <a:ln w="25400" cap="flat" cmpd="sng" algn="ctr">
                <a:solidFill>
                  <a:schemeClr val="tx1"/>
                </a:solidFill>
                <a:prstDash val="solid"/>
              </a:ln>
              <a:effectLst/>
            </c:spPr>
            <c:extLst>
              <c:ext xmlns:c16="http://schemas.microsoft.com/office/drawing/2014/chart" uri="{C3380CC4-5D6E-409C-BE32-E72D297353CC}">
                <c16:uniqueId val="{0000000C-2628-4E3A-9567-FC7A48BC7154}"/>
              </c:ext>
            </c:extLst>
          </c:dPt>
          <c:dLbls>
            <c:dLbl>
              <c:idx val="0"/>
              <c:layout>
                <c:manualLayout>
                  <c:x val="-8.295610824871158E-2"/>
                  <c:y val="2.170732680860830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628-4E3A-9567-FC7A48BC7154}"/>
                </c:ext>
              </c:extLst>
            </c:dLbl>
            <c:dLbl>
              <c:idx val="2"/>
              <c:tx>
                <c:rich>
                  <a:bodyPr/>
                  <a:lstStyle/>
                  <a:p>
                    <a:r>
                      <a:rPr lang="en-US" dirty="0" smtClean="0"/>
                      <a:t>17%</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628-4E3A-9567-FC7A48BC7154}"/>
                </c:ext>
              </c:extLst>
            </c:dLbl>
            <c:dLbl>
              <c:idx val="4"/>
              <c:delete val="1"/>
              <c:extLst>
                <c:ext xmlns:c15="http://schemas.microsoft.com/office/drawing/2012/chart" uri="{CE6537A1-D6FC-4f65-9D91-7224C49458BB}"/>
                <c:ext xmlns:c16="http://schemas.microsoft.com/office/drawing/2014/chart" uri="{C3380CC4-5D6E-409C-BE32-E72D297353CC}">
                  <c16:uniqueId val="{00000008-2628-4E3A-9567-FC7A48BC7154}"/>
                </c:ext>
              </c:extLst>
            </c:dLbl>
            <c:dLbl>
              <c:idx val="5"/>
              <c:layout>
                <c:manualLayout>
                  <c:x val="0.13177242875090117"/>
                  <c:y val="2.2046833989501313E-2"/>
                </c:manualLayout>
              </c:layout>
              <c:tx>
                <c:rich>
                  <a:bodyPr wrap="square" lIns="38100" tIns="19050" rIns="38100" bIns="19050" anchor="ctr">
                    <a:noAutofit/>
                  </a:bodyPr>
                  <a:lstStyle/>
                  <a:p>
                    <a:pPr>
                      <a:defRPr sz="1600" b="1"/>
                    </a:pPr>
                    <a:r>
                      <a:rPr lang="en-US" sz="1600" b="1" dirty="0" smtClean="0"/>
                      <a:t>13%</a:t>
                    </a:r>
                    <a:endParaRPr lang="en-US" sz="1600" b="1" dirty="0"/>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2764739820507126"/>
                      <c:h val="8.2083333333333328E-2"/>
                    </c:manualLayout>
                  </c15:layout>
                </c:ext>
                <c:ext xmlns:c16="http://schemas.microsoft.com/office/drawing/2014/chart" uri="{C3380CC4-5D6E-409C-BE32-E72D297353CC}">
                  <c16:uniqueId val="{0000000A-2628-4E3A-9567-FC7A48BC7154}"/>
                </c:ext>
              </c:extLst>
            </c:dLbl>
            <c:dLbl>
              <c:idx val="6"/>
              <c:layout>
                <c:manualLayout>
                  <c:x val="6.8243084981794183E-2"/>
                  <c:y val="6.7507874015748023E-2"/>
                </c:manualLayout>
              </c:layout>
              <c:tx>
                <c:rich>
                  <a:bodyPr wrap="square" lIns="38100" tIns="19050" rIns="38100" bIns="19050" anchor="ctr">
                    <a:noAutofit/>
                  </a:bodyPr>
                  <a:lstStyle/>
                  <a:p>
                    <a:pPr>
                      <a:defRPr sz="1600" b="1"/>
                    </a:pPr>
                    <a:r>
                      <a:rPr lang="en-US" dirty="0"/>
                      <a:t>9%</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7.8713232200019675E-2"/>
                      <c:h val="0.11749999999999999"/>
                    </c:manualLayout>
                  </c15:layout>
                </c:ext>
                <c:ext xmlns:c16="http://schemas.microsoft.com/office/drawing/2014/chart" uri="{C3380CC4-5D6E-409C-BE32-E72D297353CC}">
                  <c16:uniqueId val="{0000000C-2628-4E3A-9567-FC7A48BC7154}"/>
                </c:ext>
              </c:extLst>
            </c:dLbl>
            <c:spPr>
              <a:noFill/>
              <a:ln>
                <a:noFill/>
              </a:ln>
              <a:effectLst/>
            </c:spPr>
            <c:txPr>
              <a:bodyPr wrap="square" lIns="38100" tIns="19050" rIns="38100" bIns="19050" anchor="ctr">
                <a:spAutoFit/>
              </a:bodyPr>
              <a:lstStyle/>
              <a:p>
                <a:pPr>
                  <a:defRPr sz="1600" b="1"/>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Sheet1!$B$4:$B$10</c:f>
              <c:strCache>
                <c:ptCount val="7"/>
                <c:pt idx="0">
                  <c:v>Promoters - 45% (GAIL-22.5% &amp; BPCL- 22.5%)</c:v>
                </c:pt>
                <c:pt idx="1">
                  <c:v>Government of NCT of Delhi - 5%</c:v>
                </c:pt>
                <c:pt idx="2">
                  <c:v>Foreign Institution Investors - 17%</c:v>
                </c:pt>
                <c:pt idx="3">
                  <c:v>Mutual Funds - 11%</c:v>
                </c:pt>
                <c:pt idx="4">
                  <c:v>Indian Financial Institutions  &amp; Banks - %</c:v>
                </c:pt>
                <c:pt idx="5">
                  <c:v>Insurance Companies - 13%</c:v>
                </c:pt>
                <c:pt idx="6">
                  <c:v>Public / Others - 9%</c:v>
                </c:pt>
              </c:strCache>
            </c:strRef>
          </c:cat>
          <c:val>
            <c:numRef>
              <c:f>Sheet1!$C$4:$C$10</c:f>
              <c:numCache>
                <c:formatCode>0</c:formatCode>
                <c:ptCount val="7"/>
                <c:pt idx="0">
                  <c:v>45</c:v>
                </c:pt>
                <c:pt idx="1">
                  <c:v>5</c:v>
                </c:pt>
                <c:pt idx="2">
                  <c:v>17</c:v>
                </c:pt>
                <c:pt idx="3">
                  <c:v>11</c:v>
                </c:pt>
                <c:pt idx="4">
                  <c:v>0</c:v>
                </c:pt>
                <c:pt idx="5">
                  <c:v>13</c:v>
                </c:pt>
                <c:pt idx="6">
                  <c:v>9</c:v>
                </c:pt>
              </c:numCache>
            </c:numRef>
          </c:val>
          <c:extLst>
            <c:ext xmlns:c16="http://schemas.microsoft.com/office/drawing/2014/chart" uri="{C3380CC4-5D6E-409C-BE32-E72D297353CC}">
              <c16:uniqueId val="{0000000D-2628-4E3A-9567-FC7A48BC7154}"/>
            </c:ext>
          </c:extLst>
        </c:ser>
        <c:ser>
          <c:idx val="1"/>
          <c:order val="1"/>
          <c:tx>
            <c:strRef>
              <c:f>Sheet1!$C$3</c:f>
              <c:strCache>
                <c:ptCount val="1"/>
                <c:pt idx="0">
                  <c:v>% HOLDING</c:v>
                </c:pt>
              </c:strCache>
            </c:strRef>
          </c:tx>
          <c:spPr>
            <a:solidFill>
              <a:srgbClr val="9999FF"/>
            </a:solidFill>
            <a:ln w="27630">
              <a:solidFill>
                <a:srgbClr val="000000"/>
              </a:solidFill>
              <a:prstDash val="solid"/>
            </a:ln>
          </c:spPr>
          <c:dPt>
            <c:idx val="0"/>
            <c:bubble3D val="0"/>
            <c:spPr/>
            <c:extLst>
              <c:ext xmlns:c16="http://schemas.microsoft.com/office/drawing/2014/chart" uri="{C3380CC4-5D6E-409C-BE32-E72D297353CC}">
                <c16:uniqueId val="{0000000F-2628-4E3A-9567-FC7A48BC7154}"/>
              </c:ext>
            </c:extLst>
          </c:dPt>
          <c:dPt>
            <c:idx val="1"/>
            <c:bubble3D val="0"/>
            <c:spPr>
              <a:solidFill>
                <a:srgbClr val="993366"/>
              </a:solidFill>
              <a:ln w="27630">
                <a:solidFill>
                  <a:srgbClr val="000000"/>
                </a:solidFill>
                <a:prstDash val="solid"/>
              </a:ln>
            </c:spPr>
            <c:extLst>
              <c:ext xmlns:c16="http://schemas.microsoft.com/office/drawing/2014/chart" uri="{C3380CC4-5D6E-409C-BE32-E72D297353CC}">
                <c16:uniqueId val="{00000011-2628-4E3A-9567-FC7A48BC7154}"/>
              </c:ext>
            </c:extLst>
          </c:dPt>
          <c:dPt>
            <c:idx val="2"/>
            <c:bubble3D val="0"/>
            <c:spPr>
              <a:solidFill>
                <a:srgbClr val="FFFFCC"/>
              </a:solidFill>
              <a:ln w="27630">
                <a:solidFill>
                  <a:srgbClr val="000000"/>
                </a:solidFill>
                <a:prstDash val="solid"/>
              </a:ln>
            </c:spPr>
            <c:extLst>
              <c:ext xmlns:c16="http://schemas.microsoft.com/office/drawing/2014/chart" uri="{C3380CC4-5D6E-409C-BE32-E72D297353CC}">
                <c16:uniqueId val="{00000013-2628-4E3A-9567-FC7A48BC7154}"/>
              </c:ext>
            </c:extLst>
          </c:dPt>
          <c:dPt>
            <c:idx val="3"/>
            <c:bubble3D val="0"/>
            <c:spPr>
              <a:solidFill>
                <a:srgbClr val="CCFFFF"/>
              </a:solidFill>
              <a:ln w="27630">
                <a:solidFill>
                  <a:srgbClr val="000000"/>
                </a:solidFill>
                <a:prstDash val="solid"/>
              </a:ln>
            </c:spPr>
            <c:extLst>
              <c:ext xmlns:c16="http://schemas.microsoft.com/office/drawing/2014/chart" uri="{C3380CC4-5D6E-409C-BE32-E72D297353CC}">
                <c16:uniqueId val="{00000015-2628-4E3A-9567-FC7A48BC7154}"/>
              </c:ext>
            </c:extLst>
          </c:dPt>
          <c:dPt>
            <c:idx val="4"/>
            <c:bubble3D val="0"/>
            <c:spPr>
              <a:solidFill>
                <a:srgbClr val="660066"/>
              </a:solidFill>
              <a:ln w="27630">
                <a:solidFill>
                  <a:srgbClr val="000000"/>
                </a:solidFill>
                <a:prstDash val="solid"/>
              </a:ln>
            </c:spPr>
            <c:extLst>
              <c:ext xmlns:c16="http://schemas.microsoft.com/office/drawing/2014/chart" uri="{C3380CC4-5D6E-409C-BE32-E72D297353CC}">
                <c16:uniqueId val="{00000017-2628-4E3A-9567-FC7A48BC7154}"/>
              </c:ext>
            </c:extLst>
          </c:dPt>
          <c:dPt>
            <c:idx val="5"/>
            <c:bubble3D val="0"/>
            <c:spPr>
              <a:solidFill>
                <a:srgbClr val="FF8080"/>
              </a:solidFill>
              <a:ln w="27630">
                <a:solidFill>
                  <a:srgbClr val="000000"/>
                </a:solidFill>
                <a:prstDash val="solid"/>
              </a:ln>
            </c:spPr>
            <c:extLst>
              <c:ext xmlns:c16="http://schemas.microsoft.com/office/drawing/2014/chart" uri="{C3380CC4-5D6E-409C-BE32-E72D297353CC}">
                <c16:uniqueId val="{00000019-2628-4E3A-9567-FC7A48BC7154}"/>
              </c:ext>
            </c:extLst>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Sheet1!$B$4:$B$10</c:f>
              <c:strCache>
                <c:ptCount val="7"/>
                <c:pt idx="0">
                  <c:v>Promoters - 45% (GAIL-22.5% &amp; BPCL- 22.5%)</c:v>
                </c:pt>
                <c:pt idx="1">
                  <c:v>Government of NCT of Delhi - 5%</c:v>
                </c:pt>
                <c:pt idx="2">
                  <c:v>Foreign Institution Investors - 17%</c:v>
                </c:pt>
                <c:pt idx="3">
                  <c:v>Mutual Funds - 11%</c:v>
                </c:pt>
                <c:pt idx="4">
                  <c:v>Indian Financial Institutions  &amp; Banks - %</c:v>
                </c:pt>
                <c:pt idx="5">
                  <c:v>Insurance Companies - 13%</c:v>
                </c:pt>
                <c:pt idx="6">
                  <c:v>Public / Others - 9%</c:v>
                </c:pt>
              </c:strCache>
            </c:strRef>
          </c:cat>
          <c:val>
            <c:numRef>
              <c:f>Sheet1!$C$4:$C$10</c:f>
              <c:numCache>
                <c:formatCode>0</c:formatCode>
                <c:ptCount val="7"/>
                <c:pt idx="0">
                  <c:v>45</c:v>
                </c:pt>
                <c:pt idx="1">
                  <c:v>5</c:v>
                </c:pt>
                <c:pt idx="2">
                  <c:v>17</c:v>
                </c:pt>
                <c:pt idx="3">
                  <c:v>11</c:v>
                </c:pt>
                <c:pt idx="4">
                  <c:v>0</c:v>
                </c:pt>
                <c:pt idx="5">
                  <c:v>13</c:v>
                </c:pt>
                <c:pt idx="6">
                  <c:v>9</c:v>
                </c:pt>
              </c:numCache>
            </c:numRef>
          </c:val>
          <c:extLst>
            <c:ext xmlns:c16="http://schemas.microsoft.com/office/drawing/2014/chart" uri="{C3380CC4-5D6E-409C-BE32-E72D297353CC}">
              <c16:uniqueId val="{0000001A-2628-4E3A-9567-FC7A48BC7154}"/>
            </c:ext>
          </c:extLst>
        </c:ser>
        <c:dLbls>
          <c:showLegendKey val="0"/>
          <c:showVal val="0"/>
          <c:showCatName val="0"/>
          <c:showSerName val="0"/>
          <c:showPercent val="1"/>
          <c:showBubbleSize val="0"/>
          <c:showLeaderLines val="0"/>
        </c:dLbls>
      </c:pie3DChart>
      <c:spPr>
        <a:noFill/>
        <a:ln w="55260">
          <a:noFill/>
        </a:ln>
      </c:spPr>
    </c:plotArea>
    <c:legend>
      <c:legendPos val="r"/>
      <c:legendEntry>
        <c:idx val="4"/>
        <c:delete val="1"/>
      </c:legendEntry>
      <c:layout>
        <c:manualLayout>
          <c:xMode val="edge"/>
          <c:yMode val="edge"/>
          <c:x val="0.63916142697949652"/>
          <c:y val="0.30898162729658796"/>
          <c:w val="0.35182438454588871"/>
          <c:h val="0.42471391076115494"/>
        </c:manualLayout>
      </c:layout>
      <c:overlay val="0"/>
      <c:txPr>
        <a:bodyPr/>
        <a:lstStyle/>
        <a:p>
          <a:pPr>
            <a:defRPr sz="1200"/>
          </a:pPr>
          <a:endParaRPr lang="en-US"/>
        </a:p>
      </c:txPr>
    </c:legend>
    <c:plotVisOnly val="1"/>
    <c:dispBlanksAs val="zero"/>
    <c:showDLblsOverMax val="0"/>
  </c:chart>
  <c:spPr>
    <a:solidFill>
      <a:srgbClr val="FFFFFF"/>
    </a:solidFill>
    <a:ln w="6907">
      <a:no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Sheet1!$B$2</c:f>
            </c:numRef>
          </c:val>
          <c:extLst>
            <c:ext xmlns:c16="http://schemas.microsoft.com/office/drawing/2014/chart" uri="{C3380CC4-5D6E-409C-BE32-E72D297353CC}">
              <c16:uniqueId val="{00000000-F3A4-481A-86E3-77D720E7AB65}"/>
            </c:ext>
          </c:extLst>
        </c:ser>
        <c:ser>
          <c:idx val="1"/>
          <c:order val="1"/>
          <c:tx>
            <c:strRef>
              <c:f>Sheet1!$C$1</c:f>
              <c:strCache>
                <c:ptCount val="1"/>
                <c:pt idx="0">
                  <c:v>March'18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Sheet1!$C$2</c:f>
            </c:numRef>
          </c:val>
          <c:extLst>
            <c:ext xmlns:c16="http://schemas.microsoft.com/office/drawing/2014/chart" uri="{C3380CC4-5D6E-409C-BE32-E72D297353CC}">
              <c16:uniqueId val="{00000001-F3A4-481A-86E3-77D720E7AB65}"/>
            </c:ext>
          </c:extLst>
        </c:ser>
        <c:ser>
          <c:idx val="2"/>
          <c:order val="2"/>
          <c:tx>
            <c:strRef>
              <c:f>Sheet1!$D$1</c:f>
              <c:strCache>
                <c:ptCount val="1"/>
                <c:pt idx="0">
                  <c:v>March'19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Sheet1!$D$2</c:f>
            </c:numRef>
          </c:val>
          <c:extLst>
            <c:ext xmlns:c16="http://schemas.microsoft.com/office/drawing/2014/chart" uri="{C3380CC4-5D6E-409C-BE32-E72D297353CC}">
              <c16:uniqueId val="{00000002-F3A4-481A-86E3-77D720E7AB65}"/>
            </c:ext>
          </c:extLst>
        </c:ser>
        <c:ser>
          <c:idx val="3"/>
          <c:order val="3"/>
          <c:tx>
            <c:strRef>
              <c:f>Sheet1!$E$1</c:f>
              <c:strCache>
                <c:ptCount val="1"/>
                <c:pt idx="0">
                  <c:v>March'21</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Sheet1!$E$2</c:f>
              <c:numCache>
                <c:formatCode>General</c:formatCode>
                <c:ptCount val="1"/>
                <c:pt idx="0">
                  <c:v>9575</c:v>
                </c:pt>
              </c:numCache>
            </c:numRef>
          </c:val>
          <c:extLst>
            <c:ext xmlns:c16="http://schemas.microsoft.com/office/drawing/2014/chart" uri="{C3380CC4-5D6E-409C-BE32-E72D297353CC}">
              <c16:uniqueId val="{00000003-F3A4-481A-86E3-77D720E7AB65}"/>
            </c:ext>
          </c:extLst>
        </c:ser>
        <c:ser>
          <c:idx val="4"/>
          <c:order val="4"/>
          <c:tx>
            <c:strRef>
              <c:f>Sheet1!$F$1</c:f>
              <c:strCache>
                <c:ptCount val="1"/>
                <c:pt idx="0">
                  <c:v>March'22</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Sheet1!$F$2</c:f>
              <c:numCache>
                <c:formatCode>General</c:formatCode>
                <c:ptCount val="1"/>
                <c:pt idx="0">
                  <c:v>13071</c:v>
                </c:pt>
              </c:numCache>
            </c:numRef>
          </c:val>
          <c:extLst>
            <c:ext xmlns:c16="http://schemas.microsoft.com/office/drawing/2014/chart" uri="{C3380CC4-5D6E-409C-BE32-E72D297353CC}">
              <c16:uniqueId val="{00000004-F3A4-481A-86E3-77D720E7AB65}"/>
            </c:ext>
          </c:extLst>
        </c:ser>
        <c:ser>
          <c:idx val="5"/>
          <c:order val="5"/>
          <c:tx>
            <c:strRef>
              <c:f>Sheet1!$G$1</c:f>
              <c:strCache>
                <c:ptCount val="1"/>
                <c:pt idx="0">
                  <c:v>March'23</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Sheet1!$G$2</c:f>
              <c:numCache>
                <c:formatCode>General</c:formatCode>
                <c:ptCount val="1"/>
                <c:pt idx="0">
                  <c:v>16112</c:v>
                </c:pt>
              </c:numCache>
            </c:numRef>
          </c:val>
          <c:extLst>
            <c:ext xmlns:c16="http://schemas.microsoft.com/office/drawing/2014/chart" uri="{C3380CC4-5D6E-409C-BE32-E72D297353CC}">
              <c16:uniqueId val="{00000005-F3A4-481A-86E3-77D720E7AB65}"/>
            </c:ext>
          </c:extLst>
        </c:ser>
        <c:ser>
          <c:idx val="6"/>
          <c:order val="6"/>
          <c:tx>
            <c:strRef>
              <c:f>Sheet1!$H$1</c:f>
              <c:strCache>
                <c:ptCount val="1"/>
                <c:pt idx="0">
                  <c:v>March'24</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Sheet1!$H$2</c:f>
              <c:numCache>
                <c:formatCode>General</c:formatCode>
                <c:ptCount val="1"/>
                <c:pt idx="0">
                  <c:v>16468</c:v>
                </c:pt>
              </c:numCache>
            </c:numRef>
          </c:val>
          <c:extLst>
            <c:ext xmlns:c16="http://schemas.microsoft.com/office/drawing/2014/chart" uri="{C3380CC4-5D6E-409C-BE32-E72D297353CC}">
              <c16:uniqueId val="{00000000-C6A3-4B74-951E-AE0639DE23C5}"/>
            </c:ext>
          </c:extLst>
        </c:ser>
        <c:ser>
          <c:idx val="7"/>
          <c:order val="7"/>
          <c:tx>
            <c:strRef>
              <c:f>Sheet1!$I$1</c:f>
              <c:strCache>
                <c:ptCount val="1"/>
                <c:pt idx="0">
                  <c:v>March'25</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Sheet1!$I$2</c:f>
              <c:numCache>
                <c:formatCode>General</c:formatCode>
                <c:ptCount val="1"/>
                <c:pt idx="0">
                  <c:v>17360</c:v>
                </c:pt>
              </c:numCache>
            </c:numRef>
          </c:val>
          <c:extLst>
            <c:ext xmlns:c16="http://schemas.microsoft.com/office/drawing/2014/chart" uri="{C3380CC4-5D6E-409C-BE32-E72D297353CC}">
              <c16:uniqueId val="{00000000-9DC6-4DCC-9454-3667B593A8FB}"/>
            </c:ext>
          </c:extLst>
        </c:ser>
        <c:ser>
          <c:idx val="8"/>
          <c:order val="8"/>
          <c:tx>
            <c:strRef>
              <c:f>Sheet1!$J$1</c:f>
              <c:strCache>
                <c:ptCount val="1"/>
                <c:pt idx="0">
                  <c:v>Sep'25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Sheet1!$J$2</c:f>
              <c:numCache>
                <c:formatCode>General</c:formatCode>
                <c:ptCount val="1"/>
                <c:pt idx="0">
                  <c:v>9104</c:v>
                </c:pt>
              </c:numCache>
            </c:numRef>
          </c:val>
          <c:extLst>
            <c:ext xmlns:c16="http://schemas.microsoft.com/office/drawing/2014/chart" uri="{C3380CC4-5D6E-409C-BE32-E72D297353CC}">
              <c16:uniqueId val="{00000000-05F4-4CD5-8281-21E1E1689C8F}"/>
            </c:ext>
          </c:extLst>
        </c:ser>
        <c:dLbls>
          <c:dLblPos val="outEnd"/>
          <c:showLegendKey val="0"/>
          <c:showVal val="1"/>
          <c:showCatName val="0"/>
          <c:showSerName val="0"/>
          <c:showPercent val="0"/>
          <c:showBubbleSize val="0"/>
        </c:dLbls>
        <c:gapWidth val="355"/>
        <c:overlap val="-70"/>
        <c:axId val="384608096"/>
        <c:axId val="384608488"/>
      </c:barChart>
      <c:catAx>
        <c:axId val="3846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8488"/>
        <c:crosses val="autoZero"/>
        <c:auto val="1"/>
        <c:lblAlgn val="ctr"/>
        <c:lblOffset val="100"/>
        <c:noMultiLvlLbl val="0"/>
      </c:catAx>
      <c:valAx>
        <c:axId val="384608488"/>
        <c:scaling>
          <c:orientation val="minMax"/>
        </c:scaling>
        <c:delete val="1"/>
        <c:axPos val="l"/>
        <c:numFmt formatCode="General" sourceLinked="1"/>
        <c:majorTickMark val="none"/>
        <c:minorTickMark val="none"/>
        <c:tickLblPos val="nextTo"/>
        <c:crossAx val="38460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940402038347964E-2"/>
          <c:y val="3.968253968253968E-2"/>
          <c:w val="0.94831242089154966"/>
          <c:h val="0.7374178227721535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4">
                    <a:tint val="44000"/>
                  </a:schemeClr>
                </a:gs>
                <a:gs pos="75000">
                  <a:schemeClr val="accent4">
                    <a:tint val="44000"/>
                    <a:lumMod val="60000"/>
                    <a:lumOff val="40000"/>
                  </a:schemeClr>
                </a:gs>
                <a:gs pos="51000">
                  <a:schemeClr val="accent4">
                    <a:tint val="44000"/>
                    <a:alpha val="75000"/>
                  </a:schemeClr>
                </a:gs>
                <a:gs pos="100000">
                  <a:schemeClr val="accent4">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Sheet1!$B$2</c:f>
            </c:numRef>
          </c:val>
          <c:extLst>
            <c:ext xmlns:c16="http://schemas.microsoft.com/office/drawing/2014/chart" uri="{C3380CC4-5D6E-409C-BE32-E72D297353CC}">
              <c16:uniqueId val="{00000000-B1C1-4493-ABFB-42904B5FAA34}"/>
            </c:ext>
          </c:extLst>
        </c:ser>
        <c:ser>
          <c:idx val="1"/>
          <c:order val="1"/>
          <c:tx>
            <c:strRef>
              <c:f>Sheet1!$C$1</c:f>
              <c:strCache>
                <c:ptCount val="1"/>
                <c:pt idx="0">
                  <c:v>March'18</c:v>
                </c:pt>
              </c:strCache>
            </c:strRef>
          </c:tx>
          <c:spPr>
            <a:gradFill flip="none" rotWithShape="1">
              <a:gsLst>
                <a:gs pos="0">
                  <a:schemeClr val="accent4">
                    <a:tint val="58000"/>
                  </a:schemeClr>
                </a:gs>
                <a:gs pos="75000">
                  <a:schemeClr val="accent4">
                    <a:tint val="58000"/>
                    <a:lumMod val="60000"/>
                    <a:lumOff val="40000"/>
                  </a:schemeClr>
                </a:gs>
                <a:gs pos="51000">
                  <a:schemeClr val="accent4">
                    <a:tint val="58000"/>
                    <a:alpha val="75000"/>
                  </a:schemeClr>
                </a:gs>
                <a:gs pos="100000">
                  <a:schemeClr val="accent4">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Sheet1!$C$2</c:f>
            </c:numRef>
          </c:val>
          <c:extLst>
            <c:ext xmlns:c16="http://schemas.microsoft.com/office/drawing/2014/chart" uri="{C3380CC4-5D6E-409C-BE32-E72D297353CC}">
              <c16:uniqueId val="{00000001-B1C1-4493-ABFB-42904B5FAA34}"/>
            </c:ext>
          </c:extLst>
        </c:ser>
        <c:ser>
          <c:idx val="2"/>
          <c:order val="2"/>
          <c:tx>
            <c:strRef>
              <c:f>Sheet1!$D$1</c:f>
              <c:strCache>
                <c:ptCount val="1"/>
                <c:pt idx="0">
                  <c:v>March'19</c:v>
                </c:pt>
              </c:strCache>
            </c:strRef>
          </c:tx>
          <c:spPr>
            <a:gradFill flip="none" rotWithShape="1">
              <a:gsLst>
                <a:gs pos="0">
                  <a:schemeClr val="accent4">
                    <a:tint val="72000"/>
                  </a:schemeClr>
                </a:gs>
                <a:gs pos="75000">
                  <a:schemeClr val="accent4">
                    <a:tint val="72000"/>
                    <a:lumMod val="60000"/>
                    <a:lumOff val="40000"/>
                  </a:schemeClr>
                </a:gs>
                <a:gs pos="51000">
                  <a:schemeClr val="accent4">
                    <a:tint val="72000"/>
                    <a:alpha val="75000"/>
                  </a:schemeClr>
                </a:gs>
                <a:gs pos="100000">
                  <a:schemeClr val="accent4">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Sheet1!$D$2</c:f>
            </c:numRef>
          </c:val>
          <c:extLst>
            <c:ext xmlns:c16="http://schemas.microsoft.com/office/drawing/2014/chart" uri="{C3380CC4-5D6E-409C-BE32-E72D297353CC}">
              <c16:uniqueId val="{00000002-B1C1-4493-ABFB-42904B5FAA34}"/>
            </c:ext>
          </c:extLst>
        </c:ser>
        <c:ser>
          <c:idx val="3"/>
          <c:order val="3"/>
          <c:tx>
            <c:strRef>
              <c:f>Sheet1!$E$1</c:f>
              <c:strCache>
                <c:ptCount val="1"/>
                <c:pt idx="0">
                  <c:v>March'21</c:v>
                </c:pt>
              </c:strCache>
            </c:strRef>
          </c:tx>
          <c:spPr>
            <a:gradFill flip="none" rotWithShape="1">
              <a:gsLst>
                <a:gs pos="0">
                  <a:schemeClr val="accent4">
                    <a:tint val="86000"/>
                  </a:schemeClr>
                </a:gs>
                <a:gs pos="75000">
                  <a:schemeClr val="accent4">
                    <a:tint val="86000"/>
                    <a:lumMod val="60000"/>
                    <a:lumOff val="40000"/>
                  </a:schemeClr>
                </a:gs>
                <a:gs pos="51000">
                  <a:schemeClr val="accent4">
                    <a:tint val="86000"/>
                    <a:alpha val="75000"/>
                  </a:schemeClr>
                </a:gs>
                <a:gs pos="100000">
                  <a:schemeClr val="accent4">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Sheet1!$E$2</c:f>
              <c:numCache>
                <c:formatCode>General</c:formatCode>
                <c:ptCount val="1"/>
                <c:pt idx="0">
                  <c:v>26.23</c:v>
                </c:pt>
              </c:numCache>
            </c:numRef>
          </c:val>
          <c:extLst>
            <c:ext xmlns:c16="http://schemas.microsoft.com/office/drawing/2014/chart" uri="{C3380CC4-5D6E-409C-BE32-E72D297353CC}">
              <c16:uniqueId val="{00000003-B1C1-4493-ABFB-42904B5FAA34}"/>
            </c:ext>
          </c:extLst>
        </c:ser>
        <c:ser>
          <c:idx val="4"/>
          <c:order val="4"/>
          <c:tx>
            <c:strRef>
              <c:f>Sheet1!$F$1</c:f>
              <c:strCache>
                <c:ptCount val="1"/>
                <c:pt idx="0">
                  <c:v>March'22</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Sheet1!$F$2</c:f>
              <c:numCache>
                <c:formatCode>General</c:formatCode>
                <c:ptCount val="1"/>
                <c:pt idx="0">
                  <c:v>35.81</c:v>
                </c:pt>
              </c:numCache>
            </c:numRef>
          </c:val>
          <c:extLst>
            <c:ext xmlns:c16="http://schemas.microsoft.com/office/drawing/2014/chart" uri="{C3380CC4-5D6E-409C-BE32-E72D297353CC}">
              <c16:uniqueId val="{00000004-B1C1-4493-ABFB-42904B5FAA34}"/>
            </c:ext>
          </c:extLst>
        </c:ser>
        <c:ser>
          <c:idx val="5"/>
          <c:order val="5"/>
          <c:tx>
            <c:strRef>
              <c:f>Sheet1!$G$1</c:f>
              <c:strCache>
                <c:ptCount val="1"/>
                <c:pt idx="0">
                  <c:v>March'23</c:v>
                </c:pt>
              </c:strCache>
            </c:strRef>
          </c:tx>
          <c:spPr>
            <a:gradFill flip="none" rotWithShape="1">
              <a:gsLst>
                <a:gs pos="0">
                  <a:schemeClr val="accent4">
                    <a:shade val="86000"/>
                  </a:schemeClr>
                </a:gs>
                <a:gs pos="75000">
                  <a:schemeClr val="accent4">
                    <a:shade val="86000"/>
                    <a:lumMod val="60000"/>
                    <a:lumOff val="40000"/>
                  </a:schemeClr>
                </a:gs>
                <a:gs pos="51000">
                  <a:schemeClr val="accent4">
                    <a:shade val="86000"/>
                    <a:alpha val="75000"/>
                  </a:schemeClr>
                </a:gs>
                <a:gs pos="100000">
                  <a:schemeClr val="accent4">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Sheet1!$G$2</c:f>
              <c:numCache>
                <c:formatCode>General</c:formatCode>
                <c:ptCount val="1"/>
                <c:pt idx="0">
                  <c:v>44.14</c:v>
                </c:pt>
              </c:numCache>
            </c:numRef>
          </c:val>
          <c:extLst>
            <c:ext xmlns:c16="http://schemas.microsoft.com/office/drawing/2014/chart" uri="{C3380CC4-5D6E-409C-BE32-E72D297353CC}">
              <c16:uniqueId val="{00000005-B1C1-4493-ABFB-42904B5FAA34}"/>
            </c:ext>
          </c:extLst>
        </c:ser>
        <c:ser>
          <c:idx val="6"/>
          <c:order val="6"/>
          <c:tx>
            <c:strRef>
              <c:f>Sheet1!$H$1</c:f>
              <c:strCache>
                <c:ptCount val="1"/>
                <c:pt idx="0">
                  <c:v>March'24</c:v>
                </c:pt>
              </c:strCache>
            </c:strRef>
          </c:tx>
          <c:spPr>
            <a:gradFill flip="none" rotWithShape="1">
              <a:gsLst>
                <a:gs pos="0">
                  <a:schemeClr val="accent4">
                    <a:shade val="47000"/>
                  </a:schemeClr>
                </a:gs>
                <a:gs pos="75000">
                  <a:schemeClr val="accent4">
                    <a:shade val="47000"/>
                    <a:lumMod val="60000"/>
                    <a:lumOff val="40000"/>
                  </a:schemeClr>
                </a:gs>
                <a:gs pos="51000">
                  <a:schemeClr val="accent4">
                    <a:shade val="47000"/>
                    <a:alpha val="75000"/>
                  </a:schemeClr>
                </a:gs>
                <a:gs pos="100000">
                  <a:schemeClr val="accent4">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Sheet1!$H$2</c:f>
              <c:numCache>
                <c:formatCode>General</c:formatCode>
                <c:ptCount val="1"/>
                <c:pt idx="0">
                  <c:v>44.99</c:v>
                </c:pt>
              </c:numCache>
            </c:numRef>
          </c:val>
          <c:extLst>
            <c:ext xmlns:c16="http://schemas.microsoft.com/office/drawing/2014/chart" uri="{C3380CC4-5D6E-409C-BE32-E72D297353CC}">
              <c16:uniqueId val="{00000000-5C5E-4E98-A2D9-D1529E2BCEFC}"/>
            </c:ext>
          </c:extLst>
        </c:ser>
        <c:ser>
          <c:idx val="7"/>
          <c:order val="7"/>
          <c:tx>
            <c:strRef>
              <c:f>Sheet1!$I$1</c:f>
              <c:strCache>
                <c:ptCount val="1"/>
                <c:pt idx="0">
                  <c:v>March'25</c:v>
                </c:pt>
              </c:strCache>
            </c:strRef>
          </c:tx>
          <c:spPr>
            <a:gradFill flip="none" rotWithShape="1">
              <a:gsLst>
                <a:gs pos="0">
                  <a:schemeClr val="accent4">
                    <a:shade val="45000"/>
                  </a:schemeClr>
                </a:gs>
                <a:gs pos="75000">
                  <a:schemeClr val="accent4">
                    <a:shade val="45000"/>
                    <a:lumMod val="60000"/>
                    <a:lumOff val="40000"/>
                  </a:schemeClr>
                </a:gs>
                <a:gs pos="51000">
                  <a:schemeClr val="accent4">
                    <a:shade val="45000"/>
                    <a:alpha val="75000"/>
                  </a:schemeClr>
                </a:gs>
                <a:gs pos="100000">
                  <a:schemeClr val="accent4">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Sheet1!$I$2</c:f>
              <c:numCache>
                <c:formatCode>General</c:formatCode>
                <c:ptCount val="1"/>
                <c:pt idx="0">
                  <c:v>47.56</c:v>
                </c:pt>
              </c:numCache>
            </c:numRef>
          </c:val>
          <c:extLst>
            <c:ext xmlns:c16="http://schemas.microsoft.com/office/drawing/2014/chart" uri="{C3380CC4-5D6E-409C-BE32-E72D297353CC}">
              <c16:uniqueId val="{00000000-7D4F-43A3-BF1E-23261A973C29}"/>
            </c:ext>
          </c:extLst>
        </c:ser>
        <c:ser>
          <c:idx val="8"/>
          <c:order val="8"/>
          <c:tx>
            <c:strRef>
              <c:f>Sheet1!$J$1</c:f>
              <c:strCache>
                <c:ptCount val="1"/>
                <c:pt idx="0">
                  <c:v>Sep'25</c:v>
                </c:pt>
              </c:strCache>
            </c:strRef>
          </c:tx>
          <c:spPr>
            <a:gradFill flip="none" rotWithShape="1">
              <a:gsLst>
                <a:gs pos="0">
                  <a:schemeClr val="accent4">
                    <a:shade val="44000"/>
                  </a:schemeClr>
                </a:gs>
                <a:gs pos="75000">
                  <a:schemeClr val="accent4">
                    <a:shade val="44000"/>
                    <a:lumMod val="60000"/>
                    <a:lumOff val="40000"/>
                  </a:schemeClr>
                </a:gs>
                <a:gs pos="51000">
                  <a:schemeClr val="accent4">
                    <a:shade val="44000"/>
                    <a:alpha val="75000"/>
                  </a:schemeClr>
                </a:gs>
                <a:gs pos="100000">
                  <a:schemeClr val="accent4">
                    <a:shade val="44000"/>
                    <a:lumMod val="20000"/>
                    <a:lumOff val="80000"/>
                    <a:alpha val="15000"/>
                  </a:schemeClr>
                </a:gs>
              </a:gsLst>
              <a:lin ang="5400000" scaled="0"/>
            </a:gradFill>
            <a:ln>
              <a:noFill/>
            </a:ln>
            <a:effectLst/>
          </c:spPr>
          <c:invertIfNegative val="0"/>
          <c:cat>
            <c:strRef>
              <c:f>Sheet1!$A$2</c:f>
              <c:strCache>
                <c:ptCount val="1"/>
                <c:pt idx="0">
                  <c:v>Sales in Lakh kg/day</c:v>
                </c:pt>
              </c:strCache>
            </c:strRef>
          </c:cat>
          <c:val>
            <c:numRef>
              <c:f>Sheet1!$J$2</c:f>
              <c:numCache>
                <c:formatCode>General</c:formatCode>
                <c:ptCount val="1"/>
                <c:pt idx="0">
                  <c:v>49.75</c:v>
                </c:pt>
              </c:numCache>
            </c:numRef>
          </c:val>
          <c:extLst>
            <c:ext xmlns:c16="http://schemas.microsoft.com/office/drawing/2014/chart" uri="{C3380CC4-5D6E-409C-BE32-E72D297353CC}">
              <c16:uniqueId val="{00000000-C1C9-48F5-955C-F7ED47EEB726}"/>
            </c:ext>
          </c:extLst>
        </c:ser>
        <c:dLbls>
          <c:showLegendKey val="0"/>
          <c:showVal val="0"/>
          <c:showCatName val="0"/>
          <c:showSerName val="0"/>
          <c:showPercent val="0"/>
          <c:showBubbleSize val="0"/>
        </c:dLbls>
        <c:gapWidth val="355"/>
        <c:overlap val="-70"/>
        <c:axId val="384609272"/>
        <c:axId val="225964792"/>
      </c:barChart>
      <c:catAx>
        <c:axId val="38460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5964792"/>
        <c:crosses val="autoZero"/>
        <c:auto val="1"/>
        <c:lblAlgn val="ctr"/>
        <c:lblOffset val="100"/>
        <c:noMultiLvlLbl val="0"/>
      </c:catAx>
      <c:valAx>
        <c:axId val="225964792"/>
        <c:scaling>
          <c:orientation val="minMax"/>
        </c:scaling>
        <c:delete val="1"/>
        <c:axPos val="l"/>
        <c:numFmt formatCode="General" sourceLinked="1"/>
        <c:majorTickMark val="none"/>
        <c:minorTickMark val="none"/>
        <c:tickLblPos val="nextTo"/>
        <c:crossAx val="384609272"/>
        <c:crosses val="autoZero"/>
        <c:crossBetween val="between"/>
      </c:valAx>
      <c:spPr>
        <a:noFill/>
        <a:ln>
          <a:noFill/>
        </a:ln>
        <a:effectLst/>
      </c:spPr>
    </c:plotArea>
    <c:legend>
      <c:legendPos val="b"/>
      <c:layout>
        <c:manualLayout>
          <c:xMode val="edge"/>
          <c:yMode val="edge"/>
          <c:x val="8.2080763599808634E-2"/>
          <c:y val="0.85544494438195229"/>
          <c:w val="0.7847940990134854"/>
          <c:h val="8.1206099237595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Sheet1!$B$2</c:f>
            </c:numRef>
          </c:val>
          <c:extLst>
            <c:ext xmlns:c16="http://schemas.microsoft.com/office/drawing/2014/chart" uri="{C3380CC4-5D6E-409C-BE32-E72D297353CC}">
              <c16:uniqueId val="{00000000-800F-47F9-8935-F0F32E2D4115}"/>
            </c:ext>
          </c:extLst>
        </c:ser>
        <c:ser>
          <c:idx val="1"/>
          <c:order val="1"/>
          <c:tx>
            <c:strRef>
              <c:f>Sheet1!$C$1</c:f>
              <c:strCache>
                <c:ptCount val="1"/>
                <c:pt idx="0">
                  <c:v>March'18</c:v>
                </c:pt>
              </c:strCache>
            </c:strRef>
          </c:tx>
          <c:spPr>
            <a:gradFill flip="none" rotWithShape="1">
              <a:gsLst>
                <a:gs pos="0">
                  <a:schemeClr val="accent1">
                    <a:tint val="58000"/>
                  </a:schemeClr>
                </a:gs>
                <a:gs pos="75000">
                  <a:schemeClr val="accent1">
                    <a:tint val="58000"/>
                    <a:lumMod val="60000"/>
                    <a:lumOff val="40000"/>
                  </a:schemeClr>
                </a:gs>
                <a:gs pos="51000">
                  <a:schemeClr val="accent1">
                    <a:tint val="58000"/>
                    <a:alpha val="75000"/>
                  </a:schemeClr>
                </a:gs>
                <a:gs pos="100000">
                  <a:schemeClr val="accent1">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Sheet1!$C$2</c:f>
            </c:numRef>
          </c:val>
          <c:extLst>
            <c:ext xmlns:c16="http://schemas.microsoft.com/office/drawing/2014/chart" uri="{C3380CC4-5D6E-409C-BE32-E72D297353CC}">
              <c16:uniqueId val="{00000001-800F-47F9-8935-F0F32E2D4115}"/>
            </c:ext>
          </c:extLst>
        </c:ser>
        <c:ser>
          <c:idx val="2"/>
          <c:order val="2"/>
          <c:tx>
            <c:strRef>
              <c:f>Sheet1!$D$1</c:f>
              <c:strCache>
                <c:ptCount val="1"/>
                <c:pt idx="0">
                  <c:v>March'19</c:v>
                </c:pt>
              </c:strCache>
            </c:strRef>
          </c:tx>
          <c:spPr>
            <a:gradFill flip="none" rotWithShape="1">
              <a:gsLst>
                <a:gs pos="0">
                  <a:schemeClr val="accent1">
                    <a:tint val="72000"/>
                  </a:schemeClr>
                </a:gs>
                <a:gs pos="75000">
                  <a:schemeClr val="accent1">
                    <a:tint val="72000"/>
                    <a:lumMod val="60000"/>
                    <a:lumOff val="40000"/>
                  </a:schemeClr>
                </a:gs>
                <a:gs pos="51000">
                  <a:schemeClr val="accent1">
                    <a:tint val="72000"/>
                    <a:alpha val="75000"/>
                  </a:schemeClr>
                </a:gs>
                <a:gs pos="100000">
                  <a:schemeClr val="accent1">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Sheet1!$D$2</c:f>
            </c:numRef>
          </c:val>
          <c:extLst>
            <c:ext xmlns:c16="http://schemas.microsoft.com/office/drawing/2014/chart" uri="{C3380CC4-5D6E-409C-BE32-E72D297353CC}">
              <c16:uniqueId val="{00000002-800F-47F9-8935-F0F32E2D4115}"/>
            </c:ext>
          </c:extLst>
        </c:ser>
        <c:ser>
          <c:idx val="3"/>
          <c:order val="3"/>
          <c:tx>
            <c:strRef>
              <c:f>Sheet1!$E$1</c:f>
              <c:strCache>
                <c:ptCount val="1"/>
                <c:pt idx="0">
                  <c:v>March'21</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Sheet1!$E$2</c:f>
              <c:numCache>
                <c:formatCode>_(* #,##0_);_(* \(#,##0\);_(* "-"??_);_(@_)</c:formatCode>
                <c:ptCount val="1"/>
                <c:pt idx="0">
                  <c:v>26760</c:v>
                </c:pt>
              </c:numCache>
            </c:numRef>
          </c:val>
          <c:extLst>
            <c:ext xmlns:c16="http://schemas.microsoft.com/office/drawing/2014/chart" uri="{C3380CC4-5D6E-409C-BE32-E72D297353CC}">
              <c16:uniqueId val="{00000003-800F-47F9-8935-F0F32E2D4115}"/>
            </c:ext>
          </c:extLst>
        </c:ser>
        <c:ser>
          <c:idx val="4"/>
          <c:order val="4"/>
          <c:tx>
            <c:strRef>
              <c:f>Sheet1!$F$1</c:f>
              <c:strCache>
                <c:ptCount val="1"/>
                <c:pt idx="0">
                  <c:v>March'22</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Sheet1!$F$2</c:f>
              <c:numCache>
                <c:formatCode>_(* #,##0_);_(* \(#,##0\);_(* "-"??_);_(@_)</c:formatCode>
                <c:ptCount val="1"/>
                <c:pt idx="0">
                  <c:v>27284</c:v>
                </c:pt>
              </c:numCache>
            </c:numRef>
          </c:val>
          <c:extLst>
            <c:ext xmlns:c16="http://schemas.microsoft.com/office/drawing/2014/chart" uri="{C3380CC4-5D6E-409C-BE32-E72D297353CC}">
              <c16:uniqueId val="{00000004-800F-47F9-8935-F0F32E2D4115}"/>
            </c:ext>
          </c:extLst>
        </c:ser>
        <c:ser>
          <c:idx val="5"/>
          <c:order val="5"/>
          <c:tx>
            <c:strRef>
              <c:f>Sheet1!$G$1</c:f>
              <c:strCache>
                <c:ptCount val="1"/>
                <c:pt idx="0">
                  <c:v>March'23</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Sheet1!$G$2</c:f>
              <c:numCache>
                <c:formatCode>_(* #,##0_);_(* \(#,##0\);_(* "-"??_);_(@_)</c:formatCode>
                <c:ptCount val="1"/>
                <c:pt idx="0">
                  <c:v>29941</c:v>
                </c:pt>
              </c:numCache>
            </c:numRef>
          </c:val>
          <c:extLst>
            <c:ext xmlns:c16="http://schemas.microsoft.com/office/drawing/2014/chart" uri="{C3380CC4-5D6E-409C-BE32-E72D297353CC}">
              <c16:uniqueId val="{00000005-800F-47F9-8935-F0F32E2D4115}"/>
            </c:ext>
          </c:extLst>
        </c:ser>
        <c:ser>
          <c:idx val="6"/>
          <c:order val="6"/>
          <c:tx>
            <c:strRef>
              <c:f>Sheet1!$H$1</c:f>
              <c:strCache>
                <c:ptCount val="1"/>
                <c:pt idx="0">
                  <c:v>March'24</c:v>
                </c:pt>
              </c:strCache>
            </c:strRef>
          </c:tx>
          <c:spPr>
            <a:gradFill flip="none" rotWithShape="1">
              <a:gsLst>
                <a:gs pos="0">
                  <a:schemeClr val="accent1">
                    <a:shade val="47000"/>
                  </a:schemeClr>
                </a:gs>
                <a:gs pos="75000">
                  <a:schemeClr val="accent1">
                    <a:shade val="47000"/>
                    <a:lumMod val="60000"/>
                    <a:lumOff val="40000"/>
                  </a:schemeClr>
                </a:gs>
                <a:gs pos="51000">
                  <a:schemeClr val="accent1">
                    <a:shade val="47000"/>
                    <a:alpha val="75000"/>
                  </a:schemeClr>
                </a:gs>
                <a:gs pos="100000">
                  <a:schemeClr val="accent1">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Sheet1!$H$2</c:f>
              <c:numCache>
                <c:formatCode>_(* #,##0_);_(* \(#,##0\);_(* "-"??_);_(@_)</c:formatCode>
                <c:ptCount val="1"/>
                <c:pt idx="0">
                  <c:v>32554</c:v>
                </c:pt>
              </c:numCache>
            </c:numRef>
          </c:val>
          <c:extLst>
            <c:ext xmlns:c16="http://schemas.microsoft.com/office/drawing/2014/chart" uri="{C3380CC4-5D6E-409C-BE32-E72D297353CC}">
              <c16:uniqueId val="{00000000-B0DE-4B95-9947-A0F30AAF257C}"/>
            </c:ext>
          </c:extLst>
        </c:ser>
        <c:ser>
          <c:idx val="7"/>
          <c:order val="7"/>
          <c:tx>
            <c:strRef>
              <c:f>Sheet1!$I$1</c:f>
              <c:strCache>
                <c:ptCount val="1"/>
                <c:pt idx="0">
                  <c:v>March'25</c:v>
                </c:pt>
              </c:strCache>
            </c:strRef>
          </c:tx>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invertIfNegative val="0"/>
          <c:dPt>
            <c:idx val="0"/>
            <c:invertIfNegative val="0"/>
            <c:bubble3D val="0"/>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extLst>
              <c:ext xmlns:c16="http://schemas.microsoft.com/office/drawing/2014/chart" uri="{C3380CC4-5D6E-409C-BE32-E72D297353CC}">
                <c16:uniqueId val="{00000001-D407-4D3D-A15F-8BD378D2A98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Sheet1!$I$2</c:f>
              <c:numCache>
                <c:formatCode>_(* #,##0_);_(* \(#,##0\);_(* "-"??_);_(@_)</c:formatCode>
                <c:ptCount val="1"/>
                <c:pt idx="0">
                  <c:v>36134</c:v>
                </c:pt>
              </c:numCache>
            </c:numRef>
          </c:val>
          <c:extLst>
            <c:ext xmlns:c16="http://schemas.microsoft.com/office/drawing/2014/chart" uri="{C3380CC4-5D6E-409C-BE32-E72D297353CC}">
              <c16:uniqueId val="{00000000-D407-4D3D-A15F-8BD378D2A985}"/>
            </c:ext>
          </c:extLst>
        </c:ser>
        <c:ser>
          <c:idx val="8"/>
          <c:order val="8"/>
          <c:tx>
            <c:strRef>
              <c:f>Sheet1!$J$1</c:f>
              <c:strCache>
                <c:ptCount val="1"/>
                <c:pt idx="0">
                  <c:v>Sep'25</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cat>
            <c:strRef>
              <c:f>Sheet1!$A$2</c:f>
              <c:strCache>
                <c:ptCount val="1"/>
                <c:pt idx="0">
                  <c:v>Buses</c:v>
                </c:pt>
              </c:strCache>
            </c:strRef>
          </c:cat>
          <c:val>
            <c:numRef>
              <c:f>Sheet1!$J$2</c:f>
              <c:numCache>
                <c:formatCode>_(* #,##0_);_(* \(#,##0\);_(* "-"??_);_(@_)</c:formatCode>
                <c:ptCount val="1"/>
                <c:pt idx="0">
                  <c:v>46598.999999999993</c:v>
                </c:pt>
              </c:numCache>
            </c:numRef>
          </c:val>
          <c:extLst>
            <c:ext xmlns:c16="http://schemas.microsoft.com/office/drawing/2014/chart" uri="{C3380CC4-5D6E-409C-BE32-E72D297353CC}">
              <c16:uniqueId val="{00000002-75C4-45CC-BBF8-7D7EFD535DCA}"/>
            </c:ext>
          </c:extLst>
        </c:ser>
        <c:dLbls>
          <c:showLegendKey val="0"/>
          <c:showVal val="0"/>
          <c:showCatName val="0"/>
          <c:showSerName val="0"/>
          <c:showPercent val="0"/>
          <c:showBubbleSize val="0"/>
        </c:dLbls>
        <c:gapWidth val="355"/>
        <c:overlap val="-70"/>
        <c:axId val="383711632"/>
        <c:axId val="383710848"/>
      </c:barChart>
      <c:catAx>
        <c:axId val="3837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0848"/>
        <c:crosses val="autoZero"/>
        <c:auto val="1"/>
        <c:lblAlgn val="ctr"/>
        <c:lblOffset val="100"/>
        <c:noMultiLvlLbl val="0"/>
      </c:catAx>
      <c:valAx>
        <c:axId val="383710848"/>
        <c:scaling>
          <c:orientation val="minMax"/>
        </c:scaling>
        <c:delete val="1"/>
        <c:axPos val="l"/>
        <c:numFmt formatCode="_(* #,##0_);_(* \(#,##0\);_(* &quot;-&quot;??_);_(@_)" sourceLinked="1"/>
        <c:majorTickMark val="none"/>
        <c:minorTickMark val="none"/>
        <c:tickLblPos val="nextTo"/>
        <c:crossAx val="38371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6692336146887714E-2"/>
          <c:y val="5.4054054054054057E-2"/>
          <c:w val="0.94661532770622459"/>
          <c:h val="0.7019337447683904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Sheet1!$B$2</c:f>
            </c:numRef>
          </c:val>
          <c:extLst>
            <c:ext xmlns:c16="http://schemas.microsoft.com/office/drawing/2014/chart" uri="{C3380CC4-5D6E-409C-BE32-E72D297353CC}">
              <c16:uniqueId val="{00000000-E5A6-401F-9C7E-6EE1A27058DF}"/>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Sheet1!$C$2</c:f>
            </c:numRef>
          </c:val>
          <c:extLst>
            <c:ext xmlns:c16="http://schemas.microsoft.com/office/drawing/2014/chart" uri="{C3380CC4-5D6E-409C-BE32-E72D297353CC}">
              <c16:uniqueId val="{00000001-E5A6-401F-9C7E-6EE1A27058DF}"/>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Sheet1!$D$2</c:f>
            </c:numRef>
          </c:val>
          <c:extLst>
            <c:ext xmlns:c16="http://schemas.microsoft.com/office/drawing/2014/chart" uri="{C3380CC4-5D6E-409C-BE32-E72D297353CC}">
              <c16:uniqueId val="{00000002-E5A6-401F-9C7E-6EE1A27058DF}"/>
            </c:ext>
          </c:extLst>
        </c:ser>
        <c:ser>
          <c:idx val="3"/>
          <c:order val="3"/>
          <c:tx>
            <c:strRef>
              <c:f>Sheet1!$E$1</c:f>
              <c:strCache>
                <c:ptCount val="1"/>
                <c:pt idx="0">
                  <c:v>March'21</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Sheet1!$E$2</c:f>
              <c:numCache>
                <c:formatCode>_(* #,##0_);_(* \(#,##0\);_(* "-"??_);_(@_)</c:formatCode>
                <c:ptCount val="1"/>
                <c:pt idx="0">
                  <c:v>490662</c:v>
                </c:pt>
              </c:numCache>
            </c:numRef>
          </c:val>
          <c:extLst>
            <c:ext xmlns:c16="http://schemas.microsoft.com/office/drawing/2014/chart" uri="{C3380CC4-5D6E-409C-BE32-E72D297353CC}">
              <c16:uniqueId val="{00000003-E5A6-401F-9C7E-6EE1A27058DF}"/>
            </c:ext>
          </c:extLst>
        </c:ser>
        <c:ser>
          <c:idx val="4"/>
          <c:order val="4"/>
          <c:tx>
            <c:strRef>
              <c:f>Sheet1!$F$1</c:f>
              <c:strCache>
                <c:ptCount val="1"/>
                <c:pt idx="0">
                  <c:v>March'22</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Sheet1!$F$2</c:f>
              <c:numCache>
                <c:formatCode>_(* #,##0_);_(* \(#,##0\);_(* "-"??_);_(@_)</c:formatCode>
                <c:ptCount val="1"/>
                <c:pt idx="0">
                  <c:v>534557</c:v>
                </c:pt>
              </c:numCache>
            </c:numRef>
          </c:val>
          <c:extLst>
            <c:ext xmlns:c16="http://schemas.microsoft.com/office/drawing/2014/chart" uri="{C3380CC4-5D6E-409C-BE32-E72D297353CC}">
              <c16:uniqueId val="{00000004-E5A6-401F-9C7E-6EE1A27058DF}"/>
            </c:ext>
          </c:extLst>
        </c:ser>
        <c:ser>
          <c:idx val="5"/>
          <c:order val="5"/>
          <c:tx>
            <c:strRef>
              <c:f>Sheet1!$G$1</c:f>
              <c:strCache>
                <c:ptCount val="1"/>
                <c:pt idx="0">
                  <c:v>March'23</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Sheet1!$G$2</c:f>
              <c:numCache>
                <c:formatCode>_(* #,##0_);_(* \(#,##0\);_(* "-"??_);_(@_)</c:formatCode>
                <c:ptCount val="1"/>
                <c:pt idx="0">
                  <c:v>569806</c:v>
                </c:pt>
              </c:numCache>
            </c:numRef>
          </c:val>
          <c:extLst>
            <c:ext xmlns:c16="http://schemas.microsoft.com/office/drawing/2014/chart" uri="{C3380CC4-5D6E-409C-BE32-E72D297353CC}">
              <c16:uniqueId val="{00000005-E5A6-401F-9C7E-6EE1A27058DF}"/>
            </c:ext>
          </c:extLst>
        </c:ser>
        <c:ser>
          <c:idx val="6"/>
          <c:order val="6"/>
          <c:tx>
            <c:strRef>
              <c:f>Sheet1!$H$1</c:f>
              <c:strCache>
                <c:ptCount val="1"/>
                <c:pt idx="0">
                  <c:v>March'24</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Sheet1!$H$2</c:f>
              <c:numCache>
                <c:formatCode>_(* #,##0_);_(* \(#,##0\);_(* "-"??_);_(@_)</c:formatCode>
                <c:ptCount val="1"/>
                <c:pt idx="0">
                  <c:v>618654</c:v>
                </c:pt>
              </c:numCache>
            </c:numRef>
          </c:val>
          <c:extLst>
            <c:ext xmlns:c16="http://schemas.microsoft.com/office/drawing/2014/chart" uri="{C3380CC4-5D6E-409C-BE32-E72D297353CC}">
              <c16:uniqueId val="{00000000-8F2B-46EC-86C2-426CEDC19EA5}"/>
            </c:ext>
          </c:extLst>
        </c:ser>
        <c:ser>
          <c:idx val="7"/>
          <c:order val="7"/>
          <c:tx>
            <c:strRef>
              <c:f>Sheet1!$I$1</c:f>
              <c:strCache>
                <c:ptCount val="1"/>
                <c:pt idx="0">
                  <c:v>March'25</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Sheet1!$I$2</c:f>
              <c:numCache>
                <c:formatCode>_(* #,##0_);_(* \(#,##0\);_(* "-"??_);_(@_)</c:formatCode>
                <c:ptCount val="1"/>
                <c:pt idx="0">
                  <c:v>667607</c:v>
                </c:pt>
              </c:numCache>
            </c:numRef>
          </c:val>
          <c:extLst>
            <c:ext xmlns:c16="http://schemas.microsoft.com/office/drawing/2014/chart" uri="{C3380CC4-5D6E-409C-BE32-E72D297353CC}">
              <c16:uniqueId val="{00000000-B5F9-420B-A0F1-FC27CAA18CD3}"/>
            </c:ext>
          </c:extLst>
        </c:ser>
        <c:ser>
          <c:idx val="8"/>
          <c:order val="8"/>
          <c:tx>
            <c:strRef>
              <c:f>Sheet1!$J$1</c:f>
              <c:strCache>
                <c:ptCount val="1"/>
                <c:pt idx="0">
                  <c:v>Sep'25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Auto/ LGV/ RTV</c:v>
                </c:pt>
              </c:strCache>
            </c:strRef>
          </c:cat>
          <c:val>
            <c:numRef>
              <c:f>Sheet1!$J$2</c:f>
              <c:numCache>
                <c:formatCode>_(* #,##0_);_(* \(#,##0\);_(* "-"??_);_(@_)</c:formatCode>
                <c:ptCount val="1"/>
                <c:pt idx="0">
                  <c:v>721431</c:v>
                </c:pt>
              </c:numCache>
            </c:numRef>
          </c:val>
          <c:extLst>
            <c:ext xmlns:c16="http://schemas.microsoft.com/office/drawing/2014/chart" uri="{C3380CC4-5D6E-409C-BE32-E72D297353CC}">
              <c16:uniqueId val="{00000000-330E-4E59-9691-A9997370B3C6}"/>
            </c:ext>
          </c:extLst>
        </c:ser>
        <c:dLbls>
          <c:showLegendKey val="0"/>
          <c:showVal val="0"/>
          <c:showCatName val="0"/>
          <c:showSerName val="0"/>
          <c:showPercent val="0"/>
          <c:showBubbleSize val="0"/>
        </c:dLbls>
        <c:gapWidth val="355"/>
        <c:overlap val="-70"/>
        <c:axId val="383716336"/>
        <c:axId val="383712024"/>
      </c:barChart>
      <c:catAx>
        <c:axId val="38371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2024"/>
        <c:crosses val="autoZero"/>
        <c:auto val="1"/>
        <c:lblAlgn val="ctr"/>
        <c:lblOffset val="100"/>
        <c:noMultiLvlLbl val="0"/>
      </c:catAx>
      <c:valAx>
        <c:axId val="383712024"/>
        <c:scaling>
          <c:orientation val="minMax"/>
        </c:scaling>
        <c:delete val="1"/>
        <c:axPos val="l"/>
        <c:numFmt formatCode="_(* #,##0_);_(* \(#,##0\);_(* &quot;-&quot;??_);_(@_)" sourceLinked="1"/>
        <c:majorTickMark val="none"/>
        <c:minorTickMark val="none"/>
        <c:tickLblPos val="nextTo"/>
        <c:crossAx val="38371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3449862268592985E-2"/>
          <c:y val="4.2669325828011709E-2"/>
          <c:w val="0.94743593072078247"/>
          <c:h val="0.7176540471855548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Sheet1!$B$2</c:f>
            </c:numRef>
          </c:val>
          <c:extLst>
            <c:ext xmlns:c16="http://schemas.microsoft.com/office/drawing/2014/chart" uri="{C3380CC4-5D6E-409C-BE32-E72D297353CC}">
              <c16:uniqueId val="{00000000-CE54-498E-8707-49DE7EC6FB37}"/>
            </c:ext>
          </c:extLst>
        </c:ser>
        <c:ser>
          <c:idx val="1"/>
          <c:order val="1"/>
          <c:tx>
            <c:strRef>
              <c:f>Sheet1!$C$1</c:f>
              <c:strCache>
                <c:ptCount val="1"/>
                <c:pt idx="0">
                  <c:v>March'18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Sheet1!$C$2</c:f>
            </c:numRef>
          </c:val>
          <c:extLst>
            <c:ext xmlns:c16="http://schemas.microsoft.com/office/drawing/2014/chart" uri="{C3380CC4-5D6E-409C-BE32-E72D297353CC}">
              <c16:uniqueId val="{00000001-CE54-498E-8707-49DE7EC6FB37}"/>
            </c:ext>
          </c:extLst>
        </c:ser>
        <c:ser>
          <c:idx val="2"/>
          <c:order val="2"/>
          <c:tx>
            <c:strRef>
              <c:f>Sheet1!$D$1</c:f>
              <c:strCache>
                <c:ptCount val="1"/>
                <c:pt idx="0">
                  <c:v>March'19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Sheet1!$D$2</c:f>
            </c:numRef>
          </c:val>
          <c:extLst>
            <c:ext xmlns:c16="http://schemas.microsoft.com/office/drawing/2014/chart" uri="{C3380CC4-5D6E-409C-BE32-E72D297353CC}">
              <c16:uniqueId val="{00000002-CE54-498E-8707-49DE7EC6FB37}"/>
            </c:ext>
          </c:extLst>
        </c:ser>
        <c:ser>
          <c:idx val="3"/>
          <c:order val="3"/>
          <c:tx>
            <c:strRef>
              <c:f>Sheet1!$E$1</c:f>
              <c:strCache>
                <c:ptCount val="1"/>
                <c:pt idx="0">
                  <c:v>March'21</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Sheet1!$E$2</c:f>
              <c:numCache>
                <c:formatCode>_(* #,##0_);_(* \(#,##0\);_(* "-"??_);_(@_)</c:formatCode>
                <c:ptCount val="1"/>
                <c:pt idx="0">
                  <c:v>859170</c:v>
                </c:pt>
              </c:numCache>
            </c:numRef>
          </c:val>
          <c:extLst>
            <c:ext xmlns:c16="http://schemas.microsoft.com/office/drawing/2014/chart" uri="{C3380CC4-5D6E-409C-BE32-E72D297353CC}">
              <c16:uniqueId val="{00000003-CE54-498E-8707-49DE7EC6FB37}"/>
            </c:ext>
          </c:extLst>
        </c:ser>
        <c:ser>
          <c:idx val="4"/>
          <c:order val="4"/>
          <c:tx>
            <c:strRef>
              <c:f>Sheet1!$F$1</c:f>
              <c:strCache>
                <c:ptCount val="1"/>
                <c:pt idx="0">
                  <c:v>March'22</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Sheet1!$F$2</c:f>
              <c:numCache>
                <c:formatCode>_(* #,##0_);_(* \(#,##0\);_(* "-"??_);_(@_)</c:formatCode>
                <c:ptCount val="1"/>
                <c:pt idx="0">
                  <c:v>971874</c:v>
                </c:pt>
              </c:numCache>
            </c:numRef>
          </c:val>
          <c:extLst>
            <c:ext xmlns:c16="http://schemas.microsoft.com/office/drawing/2014/chart" uri="{C3380CC4-5D6E-409C-BE32-E72D297353CC}">
              <c16:uniqueId val="{00000004-CE54-498E-8707-49DE7EC6FB37}"/>
            </c:ext>
          </c:extLst>
        </c:ser>
        <c:ser>
          <c:idx val="5"/>
          <c:order val="5"/>
          <c:tx>
            <c:strRef>
              <c:f>Sheet1!$G$1</c:f>
              <c:strCache>
                <c:ptCount val="1"/>
                <c:pt idx="0">
                  <c:v>March'23</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Sheet1!$G$2</c:f>
              <c:numCache>
                <c:formatCode>_(* #,##0_);_(* \(#,##0\);_(* "-"??_);_(@_)</c:formatCode>
                <c:ptCount val="1"/>
                <c:pt idx="0">
                  <c:v>1103669</c:v>
                </c:pt>
              </c:numCache>
            </c:numRef>
          </c:val>
          <c:extLst>
            <c:ext xmlns:c16="http://schemas.microsoft.com/office/drawing/2014/chart" uri="{C3380CC4-5D6E-409C-BE32-E72D297353CC}">
              <c16:uniqueId val="{00000005-CE54-498E-8707-49DE7EC6FB37}"/>
            </c:ext>
          </c:extLst>
        </c:ser>
        <c:ser>
          <c:idx val="6"/>
          <c:order val="6"/>
          <c:tx>
            <c:strRef>
              <c:f>Sheet1!$H$1</c:f>
              <c:strCache>
                <c:ptCount val="1"/>
                <c:pt idx="0">
                  <c:v>March'24</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Sheet1!$H$2</c:f>
              <c:numCache>
                <c:formatCode>_(* #,##0_);_(* \(#,##0\);_(* "-"??_);_(@_)</c:formatCode>
                <c:ptCount val="1"/>
                <c:pt idx="0">
                  <c:v>1241847</c:v>
                </c:pt>
              </c:numCache>
            </c:numRef>
          </c:val>
          <c:extLst>
            <c:ext xmlns:c16="http://schemas.microsoft.com/office/drawing/2014/chart" uri="{C3380CC4-5D6E-409C-BE32-E72D297353CC}">
              <c16:uniqueId val="{00000000-C9E9-4681-8B82-6E64E070380C}"/>
            </c:ext>
          </c:extLst>
        </c:ser>
        <c:ser>
          <c:idx val="7"/>
          <c:order val="7"/>
          <c:tx>
            <c:strRef>
              <c:f>Sheet1!$I$1</c:f>
              <c:strCache>
                <c:ptCount val="1"/>
                <c:pt idx="0">
                  <c:v>March'25</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Sheet1!$I$2</c:f>
              <c:numCache>
                <c:formatCode>_(* #,##0_);_(* \(#,##0\);_(* "-"??_);_(@_)</c:formatCode>
                <c:ptCount val="1"/>
                <c:pt idx="0">
                  <c:v>1409240</c:v>
                </c:pt>
              </c:numCache>
            </c:numRef>
          </c:val>
          <c:extLst>
            <c:ext xmlns:c16="http://schemas.microsoft.com/office/drawing/2014/chart" uri="{C3380CC4-5D6E-409C-BE32-E72D297353CC}">
              <c16:uniqueId val="{00000000-4AB0-4B25-A20E-B9050E2D2C5C}"/>
            </c:ext>
          </c:extLst>
        </c:ser>
        <c:ser>
          <c:idx val="8"/>
          <c:order val="8"/>
          <c:tx>
            <c:strRef>
              <c:f>Sheet1!$J$1</c:f>
              <c:strCache>
                <c:ptCount val="1"/>
                <c:pt idx="0">
                  <c:v>Sep'25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cat>
            <c:strRef>
              <c:f>Sheet1!$A$2</c:f>
              <c:strCache>
                <c:ptCount val="1"/>
                <c:pt idx="0">
                  <c:v>Cars/ Taxi</c:v>
                </c:pt>
              </c:strCache>
            </c:strRef>
          </c:cat>
          <c:val>
            <c:numRef>
              <c:f>Sheet1!$J$2</c:f>
              <c:numCache>
                <c:formatCode>_(* #,##0_);_(* \(#,##0\);_(* "-"??_);_(@_)</c:formatCode>
                <c:ptCount val="1"/>
                <c:pt idx="0">
                  <c:v>1456474</c:v>
                </c:pt>
              </c:numCache>
            </c:numRef>
          </c:val>
          <c:extLst>
            <c:ext xmlns:c16="http://schemas.microsoft.com/office/drawing/2014/chart" uri="{C3380CC4-5D6E-409C-BE32-E72D297353CC}">
              <c16:uniqueId val="{00000000-8556-4A0A-B037-A63F90F2E514}"/>
            </c:ext>
          </c:extLst>
        </c:ser>
        <c:dLbls>
          <c:showLegendKey val="0"/>
          <c:showVal val="0"/>
          <c:showCatName val="0"/>
          <c:showSerName val="0"/>
          <c:showPercent val="0"/>
          <c:showBubbleSize val="0"/>
        </c:dLbls>
        <c:gapWidth val="355"/>
        <c:overlap val="-70"/>
        <c:axId val="383717904"/>
        <c:axId val="383719472"/>
      </c:barChart>
      <c:catAx>
        <c:axId val="3837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9472"/>
        <c:crosses val="autoZero"/>
        <c:auto val="1"/>
        <c:lblAlgn val="ctr"/>
        <c:lblOffset val="100"/>
        <c:noMultiLvlLbl val="0"/>
      </c:catAx>
      <c:valAx>
        <c:axId val="383719472"/>
        <c:scaling>
          <c:orientation val="minMax"/>
        </c:scaling>
        <c:delete val="1"/>
        <c:axPos val="l"/>
        <c:numFmt formatCode="_(* #,##0_);_(* \(#,##0\);_(* &quot;-&quot;??_);_(@_)" sourceLinked="1"/>
        <c:majorTickMark val="none"/>
        <c:minorTickMark val="none"/>
        <c:tickLblPos val="nextTo"/>
        <c:crossAx val="38371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2">
                    <a:tint val="44000"/>
                  </a:schemeClr>
                </a:gs>
                <a:gs pos="75000">
                  <a:schemeClr val="accent2">
                    <a:tint val="44000"/>
                    <a:lumMod val="60000"/>
                    <a:lumOff val="40000"/>
                  </a:schemeClr>
                </a:gs>
                <a:gs pos="51000">
                  <a:schemeClr val="accent2">
                    <a:tint val="44000"/>
                    <a:alpha val="75000"/>
                  </a:schemeClr>
                </a:gs>
                <a:gs pos="100000">
                  <a:schemeClr val="accent2">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73E3-4ECF-B455-4DB4C4280DC0}"/>
            </c:ext>
          </c:extLst>
        </c:ser>
        <c:ser>
          <c:idx val="1"/>
          <c:order val="1"/>
          <c:tx>
            <c:strRef>
              <c:f>Sheet1!$C$1</c:f>
              <c:strCache>
                <c:ptCount val="1"/>
                <c:pt idx="0">
                  <c:v>March'18</c:v>
                </c:pt>
              </c:strCache>
            </c:strRef>
          </c:tx>
          <c:spPr>
            <a:gradFill flip="none" rotWithShape="1">
              <a:gsLst>
                <a:gs pos="0">
                  <a:schemeClr val="accent2">
                    <a:tint val="58000"/>
                  </a:schemeClr>
                </a:gs>
                <a:gs pos="75000">
                  <a:schemeClr val="accent2">
                    <a:tint val="58000"/>
                    <a:lumMod val="60000"/>
                    <a:lumOff val="40000"/>
                  </a:schemeClr>
                </a:gs>
                <a:gs pos="51000">
                  <a:schemeClr val="accent2">
                    <a:tint val="58000"/>
                    <a:alpha val="75000"/>
                  </a:schemeClr>
                </a:gs>
                <a:gs pos="100000">
                  <a:schemeClr val="accent2">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73E3-4ECF-B455-4DB4C4280DC0}"/>
            </c:ext>
          </c:extLst>
        </c:ser>
        <c:ser>
          <c:idx val="2"/>
          <c:order val="2"/>
          <c:tx>
            <c:strRef>
              <c:f>Sheet1!$D$1</c:f>
              <c:strCache>
                <c:ptCount val="1"/>
                <c:pt idx="0">
                  <c:v>March'19</c:v>
                </c:pt>
              </c:strCache>
            </c:strRef>
          </c:tx>
          <c:spPr>
            <a:gradFill flip="none" rotWithShape="1">
              <a:gsLst>
                <a:gs pos="0">
                  <a:schemeClr val="accent2">
                    <a:tint val="72000"/>
                  </a:schemeClr>
                </a:gs>
                <a:gs pos="75000">
                  <a:schemeClr val="accent2">
                    <a:tint val="72000"/>
                    <a:lumMod val="60000"/>
                    <a:lumOff val="40000"/>
                  </a:schemeClr>
                </a:gs>
                <a:gs pos="51000">
                  <a:schemeClr val="accent2">
                    <a:tint val="72000"/>
                    <a:alpha val="75000"/>
                  </a:schemeClr>
                </a:gs>
                <a:gs pos="100000">
                  <a:schemeClr val="accent2">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73E3-4ECF-B455-4DB4C4280DC0}"/>
            </c:ext>
          </c:extLst>
        </c:ser>
        <c:ser>
          <c:idx val="3"/>
          <c:order val="3"/>
          <c:tx>
            <c:strRef>
              <c:f>Sheet1!$E$1</c:f>
              <c:strCache>
                <c:ptCount val="1"/>
                <c:pt idx="0">
                  <c:v>March'21</c:v>
                </c:pt>
              </c:strCache>
            </c:strRef>
          </c:tx>
          <c:spPr>
            <a:gradFill flip="none" rotWithShape="1">
              <a:gsLst>
                <a:gs pos="0">
                  <a:schemeClr val="accent2">
                    <a:tint val="86000"/>
                  </a:schemeClr>
                </a:gs>
                <a:gs pos="75000">
                  <a:schemeClr val="accent2">
                    <a:tint val="86000"/>
                    <a:lumMod val="60000"/>
                    <a:lumOff val="40000"/>
                  </a:schemeClr>
                </a:gs>
                <a:gs pos="51000">
                  <a:schemeClr val="accent2">
                    <a:tint val="86000"/>
                    <a:alpha val="75000"/>
                  </a:schemeClr>
                </a:gs>
                <a:gs pos="100000">
                  <a:schemeClr val="accent2">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1376592</c:v>
                </c:pt>
              </c:numCache>
            </c:numRef>
          </c:val>
          <c:extLst>
            <c:ext xmlns:c16="http://schemas.microsoft.com/office/drawing/2014/chart" uri="{C3380CC4-5D6E-409C-BE32-E72D297353CC}">
              <c16:uniqueId val="{00000003-73E3-4ECF-B455-4DB4C4280DC0}"/>
            </c:ext>
          </c:extLst>
        </c:ser>
        <c:ser>
          <c:idx val="4"/>
          <c:order val="4"/>
          <c:tx>
            <c:strRef>
              <c:f>Sheet1!$F$1</c:f>
              <c:strCache>
                <c:ptCount val="1"/>
                <c:pt idx="0">
                  <c:v>March'22</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1533715</c:v>
                </c:pt>
              </c:numCache>
            </c:numRef>
          </c:val>
          <c:extLst>
            <c:ext xmlns:c16="http://schemas.microsoft.com/office/drawing/2014/chart" uri="{C3380CC4-5D6E-409C-BE32-E72D297353CC}">
              <c16:uniqueId val="{00000004-73E3-4ECF-B455-4DB4C4280DC0}"/>
            </c:ext>
          </c:extLst>
        </c:ser>
        <c:ser>
          <c:idx val="5"/>
          <c:order val="5"/>
          <c:tx>
            <c:strRef>
              <c:f>Sheet1!$G$1</c:f>
              <c:strCache>
                <c:ptCount val="1"/>
                <c:pt idx="0">
                  <c:v>March'23</c:v>
                </c:pt>
              </c:strCache>
            </c:strRef>
          </c:tx>
          <c:spPr>
            <a:gradFill flip="none" rotWithShape="1">
              <a:gsLst>
                <a:gs pos="0">
                  <a:schemeClr val="accent2">
                    <a:shade val="86000"/>
                  </a:schemeClr>
                </a:gs>
                <a:gs pos="75000">
                  <a:schemeClr val="accent2">
                    <a:shade val="86000"/>
                    <a:lumMod val="60000"/>
                    <a:lumOff val="40000"/>
                  </a:schemeClr>
                </a:gs>
                <a:gs pos="51000">
                  <a:schemeClr val="accent2">
                    <a:shade val="86000"/>
                    <a:alpha val="75000"/>
                  </a:schemeClr>
                </a:gs>
                <a:gs pos="100000">
                  <a:schemeClr val="accent2">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1703416</c:v>
                </c:pt>
              </c:numCache>
            </c:numRef>
          </c:val>
          <c:extLst>
            <c:ext xmlns:c16="http://schemas.microsoft.com/office/drawing/2014/chart" uri="{C3380CC4-5D6E-409C-BE32-E72D297353CC}">
              <c16:uniqueId val="{00000005-73E3-4ECF-B455-4DB4C4280DC0}"/>
            </c:ext>
          </c:extLst>
        </c:ser>
        <c:ser>
          <c:idx val="6"/>
          <c:order val="6"/>
          <c:tx>
            <c:strRef>
              <c:f>Sheet1!$H$1</c:f>
              <c:strCache>
                <c:ptCount val="1"/>
                <c:pt idx="0">
                  <c:v>March'24</c:v>
                </c:pt>
              </c:strCache>
            </c:strRef>
          </c:tx>
          <c:spPr>
            <a:gradFill flip="none" rotWithShape="1">
              <a:gsLst>
                <a:gs pos="0">
                  <a:schemeClr val="accent2">
                    <a:shade val="47000"/>
                  </a:schemeClr>
                </a:gs>
                <a:gs pos="75000">
                  <a:schemeClr val="accent2">
                    <a:shade val="47000"/>
                    <a:lumMod val="60000"/>
                    <a:lumOff val="40000"/>
                  </a:schemeClr>
                </a:gs>
                <a:gs pos="51000">
                  <a:schemeClr val="accent2">
                    <a:shade val="47000"/>
                    <a:alpha val="75000"/>
                  </a:schemeClr>
                </a:gs>
                <a:gs pos="100000">
                  <a:schemeClr val="accent2">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1893055</c:v>
                </c:pt>
              </c:numCache>
            </c:numRef>
          </c:val>
          <c:extLst>
            <c:ext xmlns:c16="http://schemas.microsoft.com/office/drawing/2014/chart" uri="{C3380CC4-5D6E-409C-BE32-E72D297353CC}">
              <c16:uniqueId val="{00000000-267C-42EE-B81A-A907261B8079}"/>
            </c:ext>
          </c:extLst>
        </c:ser>
        <c:ser>
          <c:idx val="7"/>
          <c:order val="7"/>
          <c:tx>
            <c:strRef>
              <c:f>Sheet1!$I$1</c:f>
              <c:strCache>
                <c:ptCount val="1"/>
                <c:pt idx="0">
                  <c:v>March'25</c:v>
                </c:pt>
              </c:strCache>
            </c:strRef>
          </c:tx>
          <c:spPr>
            <a:gradFill flip="none" rotWithShape="1">
              <a:gsLst>
                <a:gs pos="0">
                  <a:schemeClr val="accent2">
                    <a:shade val="45000"/>
                  </a:schemeClr>
                </a:gs>
                <a:gs pos="75000">
                  <a:schemeClr val="accent2">
                    <a:shade val="45000"/>
                    <a:lumMod val="60000"/>
                    <a:lumOff val="40000"/>
                  </a:schemeClr>
                </a:gs>
                <a:gs pos="51000">
                  <a:schemeClr val="accent2">
                    <a:shade val="45000"/>
                    <a:alpha val="75000"/>
                  </a:schemeClr>
                </a:gs>
                <a:gs pos="100000">
                  <a:schemeClr val="accent2">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2112981</c:v>
                </c:pt>
              </c:numCache>
            </c:numRef>
          </c:val>
          <c:extLst>
            <c:ext xmlns:c16="http://schemas.microsoft.com/office/drawing/2014/chart" uri="{C3380CC4-5D6E-409C-BE32-E72D297353CC}">
              <c16:uniqueId val="{00000000-376E-4EF2-8404-C002B06D5CEB}"/>
            </c:ext>
          </c:extLst>
        </c:ser>
        <c:ser>
          <c:idx val="8"/>
          <c:order val="8"/>
          <c:tx>
            <c:strRef>
              <c:f>Sheet1!$J$1</c:f>
              <c:strCache>
                <c:ptCount val="1"/>
                <c:pt idx="0">
                  <c:v>Sep'25</c:v>
                </c:pt>
              </c:strCache>
            </c:strRef>
          </c:tx>
          <c:spPr>
            <a:gradFill flip="none" rotWithShape="1">
              <a:gsLst>
                <a:gs pos="0">
                  <a:schemeClr val="accent2">
                    <a:shade val="44000"/>
                  </a:schemeClr>
                </a:gs>
                <a:gs pos="75000">
                  <a:schemeClr val="accent2">
                    <a:shade val="44000"/>
                    <a:lumMod val="60000"/>
                    <a:lumOff val="40000"/>
                  </a:schemeClr>
                </a:gs>
                <a:gs pos="51000">
                  <a:schemeClr val="accent2">
                    <a:shade val="44000"/>
                    <a:alpha val="75000"/>
                  </a:schemeClr>
                </a:gs>
                <a:gs pos="100000">
                  <a:schemeClr val="accent2">
                    <a:shade val="44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Sheet1!$J$2</c:f>
              <c:numCache>
                <c:formatCode>_(* #,##0_);_(* \(#,##0\);_(* "-"??_);_(@_)</c:formatCode>
                <c:ptCount val="1"/>
                <c:pt idx="0">
                  <c:v>2224504</c:v>
                </c:pt>
              </c:numCache>
            </c:numRef>
          </c:val>
          <c:extLst>
            <c:ext xmlns:c16="http://schemas.microsoft.com/office/drawing/2014/chart" uri="{C3380CC4-5D6E-409C-BE32-E72D297353CC}">
              <c16:uniqueId val="{00000000-F128-41EA-9937-EFA29E9F3EB3}"/>
            </c:ext>
          </c:extLst>
        </c:ser>
        <c:dLbls>
          <c:showLegendKey val="0"/>
          <c:showVal val="0"/>
          <c:showCatName val="0"/>
          <c:showSerName val="0"/>
          <c:showPercent val="0"/>
          <c:showBubbleSize val="0"/>
        </c:dLbls>
        <c:gapWidth val="355"/>
        <c:overlap val="-70"/>
        <c:axId val="383712416"/>
        <c:axId val="383714376"/>
      </c:barChart>
      <c:catAx>
        <c:axId val="3837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4376"/>
        <c:crosses val="autoZero"/>
        <c:auto val="1"/>
        <c:lblAlgn val="ctr"/>
        <c:lblOffset val="100"/>
        <c:noMultiLvlLbl val="0"/>
      </c:catAx>
      <c:valAx>
        <c:axId val="383714376"/>
        <c:scaling>
          <c:orientation val="minMax"/>
        </c:scaling>
        <c:delete val="1"/>
        <c:axPos val="l"/>
        <c:numFmt formatCode="_(* #,##0_);_(* \(#,##0\);_(* &quot;-&quot;??_);_(@_)" sourceLinked="1"/>
        <c:majorTickMark val="none"/>
        <c:minorTickMark val="none"/>
        <c:tickLblPos val="nextTo"/>
        <c:crossAx val="38371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Sheet1!$B$2</c:f>
            </c:numRef>
          </c:val>
          <c:extLst>
            <c:ext xmlns:c16="http://schemas.microsoft.com/office/drawing/2014/chart" uri="{C3380CC4-5D6E-409C-BE32-E72D297353CC}">
              <c16:uniqueId val="{00000000-9360-407F-B3CE-F0CEF989F05F}"/>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Sheet1!$C$2</c:f>
            </c:numRef>
          </c:val>
          <c:extLst>
            <c:ext xmlns:c16="http://schemas.microsoft.com/office/drawing/2014/chart" uri="{C3380CC4-5D6E-409C-BE32-E72D297353CC}">
              <c16:uniqueId val="{00000001-9360-407F-B3CE-F0CEF989F05F}"/>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Sheet1!$D$2</c:f>
            </c:numRef>
          </c:val>
          <c:extLst>
            <c:ext xmlns:c16="http://schemas.microsoft.com/office/drawing/2014/chart" uri="{C3380CC4-5D6E-409C-BE32-E72D297353CC}">
              <c16:uniqueId val="{00000002-9360-407F-B3CE-F0CEF989F05F}"/>
            </c:ext>
          </c:extLst>
        </c:ser>
        <c:ser>
          <c:idx val="3"/>
          <c:order val="3"/>
          <c:tx>
            <c:strRef>
              <c:f>Sheet1!$E$1</c:f>
              <c:strCache>
                <c:ptCount val="1"/>
                <c:pt idx="0">
                  <c:v>March'21</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Sheet1!$E$2</c:f>
              <c:numCache>
                <c:formatCode>General</c:formatCode>
                <c:ptCount val="1"/>
                <c:pt idx="0">
                  <c:v>16.850000000000001</c:v>
                </c:pt>
              </c:numCache>
            </c:numRef>
          </c:val>
          <c:extLst>
            <c:ext xmlns:c16="http://schemas.microsoft.com/office/drawing/2014/chart" uri="{C3380CC4-5D6E-409C-BE32-E72D297353CC}">
              <c16:uniqueId val="{00000003-9360-407F-B3CE-F0CEF989F05F}"/>
            </c:ext>
          </c:extLst>
        </c:ser>
        <c:ser>
          <c:idx val="4"/>
          <c:order val="4"/>
          <c:tx>
            <c:strRef>
              <c:f>Sheet1!$F$1</c:f>
              <c:strCache>
                <c:ptCount val="1"/>
                <c:pt idx="0">
                  <c:v>March'22</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Sheet1!$F$2</c:f>
              <c:numCache>
                <c:formatCode>General</c:formatCode>
                <c:ptCount val="1"/>
                <c:pt idx="0">
                  <c:v>20.6</c:v>
                </c:pt>
              </c:numCache>
            </c:numRef>
          </c:val>
          <c:extLst>
            <c:ext xmlns:c16="http://schemas.microsoft.com/office/drawing/2014/chart" uri="{C3380CC4-5D6E-409C-BE32-E72D297353CC}">
              <c16:uniqueId val="{00000004-9360-407F-B3CE-F0CEF989F05F}"/>
            </c:ext>
          </c:extLst>
        </c:ser>
        <c:ser>
          <c:idx val="5"/>
          <c:order val="5"/>
          <c:tx>
            <c:strRef>
              <c:f>Sheet1!$G$1</c:f>
              <c:strCache>
                <c:ptCount val="1"/>
                <c:pt idx="0">
                  <c:v>March'23</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Sheet1!$G$2</c:f>
              <c:numCache>
                <c:formatCode>General</c:formatCode>
                <c:ptCount val="1"/>
                <c:pt idx="0">
                  <c:v>23.7</c:v>
                </c:pt>
              </c:numCache>
            </c:numRef>
          </c:val>
          <c:extLst>
            <c:ext xmlns:c16="http://schemas.microsoft.com/office/drawing/2014/chart" uri="{C3380CC4-5D6E-409C-BE32-E72D297353CC}">
              <c16:uniqueId val="{00000005-9360-407F-B3CE-F0CEF989F05F}"/>
            </c:ext>
          </c:extLst>
        </c:ser>
        <c:ser>
          <c:idx val="6"/>
          <c:order val="6"/>
          <c:tx>
            <c:strRef>
              <c:f>Sheet1!$H$1</c:f>
              <c:strCache>
                <c:ptCount val="1"/>
                <c:pt idx="0">
                  <c:v>March'24</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Sheet1!$H$2</c:f>
              <c:numCache>
                <c:formatCode>General</c:formatCode>
                <c:ptCount val="1"/>
                <c:pt idx="0">
                  <c:v>27</c:v>
                </c:pt>
              </c:numCache>
            </c:numRef>
          </c:val>
          <c:extLst>
            <c:ext xmlns:c16="http://schemas.microsoft.com/office/drawing/2014/chart" uri="{C3380CC4-5D6E-409C-BE32-E72D297353CC}">
              <c16:uniqueId val="{00000000-88E0-43C9-B513-4AC9B98CE779}"/>
            </c:ext>
          </c:extLst>
        </c:ser>
        <c:ser>
          <c:idx val="7"/>
          <c:order val="7"/>
          <c:tx>
            <c:strRef>
              <c:f>Sheet1!$I$1</c:f>
              <c:strCache>
                <c:ptCount val="1"/>
                <c:pt idx="0">
                  <c:v>March'25</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Sheet1!$I$2</c:f>
              <c:numCache>
                <c:formatCode>General</c:formatCode>
                <c:ptCount val="1"/>
                <c:pt idx="0">
                  <c:v>30.7</c:v>
                </c:pt>
              </c:numCache>
            </c:numRef>
          </c:val>
          <c:extLst>
            <c:ext xmlns:c16="http://schemas.microsoft.com/office/drawing/2014/chart" uri="{C3380CC4-5D6E-409C-BE32-E72D297353CC}">
              <c16:uniqueId val="{00000000-9971-471A-808E-609862691DE3}"/>
            </c:ext>
          </c:extLst>
        </c:ser>
        <c:ser>
          <c:idx val="8"/>
          <c:order val="8"/>
          <c:tx>
            <c:strRef>
              <c:f>Sheet1!$J$1</c:f>
              <c:strCache>
                <c:ptCount val="1"/>
                <c:pt idx="0">
                  <c:v>Sep'25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Domestic (Lakhs)</c:v>
                </c:pt>
              </c:strCache>
            </c:strRef>
          </c:cat>
          <c:val>
            <c:numRef>
              <c:f>Sheet1!$J$2</c:f>
              <c:numCache>
                <c:formatCode>General</c:formatCode>
                <c:ptCount val="1"/>
                <c:pt idx="0">
                  <c:v>31.75</c:v>
                </c:pt>
              </c:numCache>
            </c:numRef>
          </c:val>
          <c:extLst>
            <c:ext xmlns:c16="http://schemas.microsoft.com/office/drawing/2014/chart" uri="{C3380CC4-5D6E-409C-BE32-E72D297353CC}">
              <c16:uniqueId val="{00000000-CC36-495F-92ED-32D1F835A160}"/>
            </c:ext>
          </c:extLst>
        </c:ser>
        <c:dLbls>
          <c:showLegendKey val="0"/>
          <c:showVal val="0"/>
          <c:showCatName val="0"/>
          <c:showSerName val="0"/>
          <c:showPercent val="0"/>
          <c:showBubbleSize val="0"/>
        </c:dLbls>
        <c:gapWidth val="355"/>
        <c:overlap val="-70"/>
        <c:axId val="383709672"/>
        <c:axId val="383710064"/>
      </c:barChart>
      <c:catAx>
        <c:axId val="38370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0064"/>
        <c:crosses val="autoZero"/>
        <c:auto val="1"/>
        <c:lblAlgn val="ctr"/>
        <c:lblOffset val="100"/>
        <c:noMultiLvlLbl val="0"/>
      </c:catAx>
      <c:valAx>
        <c:axId val="383710064"/>
        <c:scaling>
          <c:orientation val="minMax"/>
        </c:scaling>
        <c:delete val="1"/>
        <c:axPos val="l"/>
        <c:numFmt formatCode="General" sourceLinked="1"/>
        <c:majorTickMark val="none"/>
        <c:minorTickMark val="none"/>
        <c:tickLblPos val="nextTo"/>
        <c:crossAx val="383709672"/>
        <c:crosses val="autoZero"/>
        <c:crossBetween val="between"/>
      </c:valAx>
      <c:spPr>
        <a:noFill/>
        <a:ln>
          <a:noFill/>
        </a:ln>
        <a:effectLst/>
      </c:spPr>
    </c:plotArea>
    <c:legend>
      <c:legendPos val="b"/>
      <c:layout>
        <c:manualLayout>
          <c:xMode val="edge"/>
          <c:yMode val="edge"/>
          <c:x val="9.0635444704846732E-2"/>
          <c:y val="0.89007318598450458"/>
          <c:w val="0.80462054257098981"/>
          <c:h val="8.5003807136483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Sheet1!$B$2</c:f>
            </c:numRef>
          </c:val>
          <c:extLst>
            <c:ext xmlns:c16="http://schemas.microsoft.com/office/drawing/2014/chart" uri="{C3380CC4-5D6E-409C-BE32-E72D297353CC}">
              <c16:uniqueId val="{00000000-79CA-49F0-9F96-CB0025241F0E}"/>
            </c:ext>
          </c:extLst>
        </c:ser>
        <c:ser>
          <c:idx val="1"/>
          <c:order val="1"/>
          <c:tx>
            <c:strRef>
              <c:f>Sheet1!$C$1</c:f>
              <c:strCache>
                <c:ptCount val="1"/>
                <c:pt idx="0">
                  <c:v>March'18</c:v>
                </c:pt>
              </c:strCache>
            </c:strRef>
          </c:tx>
          <c:spPr>
            <a:gradFill flip="none" rotWithShape="1">
              <a:gsLst>
                <a:gs pos="0">
                  <a:schemeClr val="accent6">
                    <a:tint val="62000"/>
                  </a:schemeClr>
                </a:gs>
                <a:gs pos="75000">
                  <a:schemeClr val="accent6">
                    <a:tint val="62000"/>
                    <a:lumMod val="60000"/>
                    <a:lumOff val="40000"/>
                  </a:schemeClr>
                </a:gs>
                <a:gs pos="51000">
                  <a:schemeClr val="accent6">
                    <a:tint val="62000"/>
                    <a:alpha val="75000"/>
                  </a:schemeClr>
                </a:gs>
                <a:gs pos="100000">
                  <a:schemeClr val="accent6">
                    <a:tint val="6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Sheet1!$C$2</c:f>
            </c:numRef>
          </c:val>
          <c:extLst>
            <c:ext xmlns:c16="http://schemas.microsoft.com/office/drawing/2014/chart" uri="{C3380CC4-5D6E-409C-BE32-E72D297353CC}">
              <c16:uniqueId val="{00000001-79CA-49F0-9F96-CB0025241F0E}"/>
            </c:ext>
          </c:extLst>
        </c:ser>
        <c:ser>
          <c:idx val="2"/>
          <c:order val="2"/>
          <c:tx>
            <c:strRef>
              <c:f>Sheet1!$D$1</c:f>
              <c:strCache>
                <c:ptCount val="1"/>
                <c:pt idx="0">
                  <c:v>March'19</c:v>
                </c:pt>
              </c:strCache>
            </c:strRef>
          </c:tx>
          <c:spPr>
            <a:gradFill flip="none" rotWithShape="1">
              <a:gsLst>
                <a:gs pos="0">
                  <a:schemeClr val="accent6">
                    <a:tint val="77000"/>
                  </a:schemeClr>
                </a:gs>
                <a:gs pos="75000">
                  <a:schemeClr val="accent6">
                    <a:tint val="77000"/>
                    <a:lumMod val="60000"/>
                    <a:lumOff val="40000"/>
                  </a:schemeClr>
                </a:gs>
                <a:gs pos="51000">
                  <a:schemeClr val="accent6">
                    <a:tint val="77000"/>
                    <a:alpha val="75000"/>
                  </a:schemeClr>
                </a:gs>
                <a:gs pos="100000">
                  <a:schemeClr val="accent6">
                    <a:tint val="7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Sheet1!$D$2</c:f>
            </c:numRef>
          </c:val>
          <c:extLst>
            <c:ext xmlns:c16="http://schemas.microsoft.com/office/drawing/2014/chart" uri="{C3380CC4-5D6E-409C-BE32-E72D297353CC}">
              <c16:uniqueId val="{00000002-79CA-49F0-9F96-CB0025241F0E}"/>
            </c:ext>
          </c:extLst>
        </c:ser>
        <c:ser>
          <c:idx val="3"/>
          <c:order val="3"/>
          <c:tx>
            <c:strRef>
              <c:f>Sheet1!$E$1</c:f>
              <c:strCache>
                <c:ptCount val="1"/>
                <c:pt idx="0">
                  <c:v>March'21</c:v>
                </c:pt>
              </c:strCache>
            </c:strRef>
          </c:tx>
          <c:spPr>
            <a:gradFill flip="none" rotWithShape="1">
              <a:gsLst>
                <a:gs pos="0">
                  <a:schemeClr val="accent6">
                    <a:tint val="93000"/>
                  </a:schemeClr>
                </a:gs>
                <a:gs pos="75000">
                  <a:schemeClr val="accent6">
                    <a:tint val="93000"/>
                    <a:lumMod val="60000"/>
                    <a:lumOff val="40000"/>
                  </a:schemeClr>
                </a:gs>
                <a:gs pos="51000">
                  <a:schemeClr val="accent6">
                    <a:tint val="93000"/>
                    <a:alpha val="75000"/>
                  </a:schemeClr>
                </a:gs>
                <a:gs pos="100000">
                  <a:schemeClr val="accent6">
                    <a:tint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Sheet1!$E$2</c:f>
              <c:numCache>
                <c:formatCode>_(* #,##0_);_(* \(#,##0\);_(* "-"??_);_(@_)</c:formatCode>
                <c:ptCount val="1"/>
                <c:pt idx="0">
                  <c:v>6687</c:v>
                </c:pt>
              </c:numCache>
            </c:numRef>
          </c:val>
          <c:extLst>
            <c:ext xmlns:c16="http://schemas.microsoft.com/office/drawing/2014/chart" uri="{C3380CC4-5D6E-409C-BE32-E72D297353CC}">
              <c16:uniqueId val="{00000003-79CA-49F0-9F96-CB0025241F0E}"/>
            </c:ext>
          </c:extLst>
        </c:ser>
        <c:ser>
          <c:idx val="4"/>
          <c:order val="4"/>
          <c:tx>
            <c:strRef>
              <c:f>Sheet1!$F$1</c:f>
              <c:strCache>
                <c:ptCount val="1"/>
                <c:pt idx="0">
                  <c:v>March'22</c:v>
                </c:pt>
              </c:strCache>
            </c:strRef>
          </c:tx>
          <c:spPr>
            <a:gradFill flip="none" rotWithShape="1">
              <a:gsLst>
                <a:gs pos="0">
                  <a:schemeClr val="accent6">
                    <a:shade val="92000"/>
                  </a:schemeClr>
                </a:gs>
                <a:gs pos="75000">
                  <a:schemeClr val="accent6">
                    <a:shade val="92000"/>
                    <a:lumMod val="60000"/>
                    <a:lumOff val="40000"/>
                  </a:schemeClr>
                </a:gs>
                <a:gs pos="51000">
                  <a:schemeClr val="accent6">
                    <a:shade val="92000"/>
                    <a:alpha val="75000"/>
                  </a:schemeClr>
                </a:gs>
                <a:gs pos="100000">
                  <a:schemeClr val="accent6">
                    <a:shade val="9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Sheet1!$F$2</c:f>
              <c:numCache>
                <c:formatCode>_(* #,##0_);_(* \(#,##0\);_(* "-"??_);_(@_)</c:formatCode>
                <c:ptCount val="1"/>
                <c:pt idx="0">
                  <c:v>7720</c:v>
                </c:pt>
              </c:numCache>
            </c:numRef>
          </c:val>
          <c:extLst>
            <c:ext xmlns:c16="http://schemas.microsoft.com/office/drawing/2014/chart" uri="{C3380CC4-5D6E-409C-BE32-E72D297353CC}">
              <c16:uniqueId val="{00000004-79CA-49F0-9F96-CB0025241F0E}"/>
            </c:ext>
          </c:extLst>
        </c:ser>
        <c:ser>
          <c:idx val="5"/>
          <c:order val="5"/>
          <c:tx>
            <c:strRef>
              <c:f>Sheet1!$G$1</c:f>
              <c:strCache>
                <c:ptCount val="1"/>
                <c:pt idx="0">
                  <c:v>March'23</c:v>
                </c:pt>
              </c:strCache>
            </c:strRef>
          </c:tx>
          <c:spPr>
            <a:gradFill flip="none" rotWithShape="1">
              <a:gsLst>
                <a:gs pos="0">
                  <a:schemeClr val="accent6">
                    <a:shade val="76000"/>
                  </a:schemeClr>
                </a:gs>
                <a:gs pos="75000">
                  <a:schemeClr val="accent6">
                    <a:shade val="76000"/>
                    <a:lumMod val="60000"/>
                    <a:lumOff val="40000"/>
                  </a:schemeClr>
                </a:gs>
                <a:gs pos="51000">
                  <a:schemeClr val="accent6">
                    <a:shade val="76000"/>
                    <a:alpha val="75000"/>
                  </a:schemeClr>
                </a:gs>
                <a:gs pos="100000">
                  <a:schemeClr val="accent6">
                    <a:shade val="7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Sheet1!$G$2</c:f>
              <c:numCache>
                <c:formatCode>_(* #,##0_);_(* \(#,##0\);_(* "-"??_);_(@_)</c:formatCode>
                <c:ptCount val="1"/>
                <c:pt idx="0">
                  <c:v>9021</c:v>
                </c:pt>
              </c:numCache>
            </c:numRef>
          </c:val>
          <c:extLst>
            <c:ext xmlns:c16="http://schemas.microsoft.com/office/drawing/2014/chart" uri="{C3380CC4-5D6E-409C-BE32-E72D297353CC}">
              <c16:uniqueId val="{00000005-79CA-49F0-9F96-CB0025241F0E}"/>
            </c:ext>
          </c:extLst>
        </c:ser>
        <c:ser>
          <c:idx val="6"/>
          <c:order val="6"/>
          <c:tx>
            <c:strRef>
              <c:f>Sheet1!$H$1</c:f>
              <c:strCache>
                <c:ptCount val="1"/>
                <c:pt idx="0">
                  <c:v>March'24</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tx1"/>
                        </a:solidFill>
                      </a:rPr>
                      <a:t>9021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A7F-472A-A7AE-0D2054CFA5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Sheet1!$H$2</c:f>
              <c:numCache>
                <c:formatCode>_(* #,##0_);_(* \(#,##0\);_(* "-"??_);_(@_)</c:formatCode>
                <c:ptCount val="1"/>
                <c:pt idx="0">
                  <c:v>10585</c:v>
                </c:pt>
              </c:numCache>
            </c:numRef>
          </c:val>
          <c:extLst>
            <c:ext xmlns:c16="http://schemas.microsoft.com/office/drawing/2014/chart" uri="{C3380CC4-5D6E-409C-BE32-E72D297353CC}">
              <c16:uniqueId val="{00000000-7C9C-4DF2-B3D2-FEF8E3322ADB}"/>
            </c:ext>
          </c:extLst>
        </c:ser>
        <c:ser>
          <c:idx val="7"/>
          <c:order val="7"/>
          <c:tx>
            <c:strRef>
              <c:f>Sheet1!$I$1</c:f>
              <c:strCache>
                <c:ptCount val="1"/>
                <c:pt idx="0">
                  <c:v>March'25</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0C-4B9A-A2DF-1B4AF413A9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Industrial/ Commercial (Nos.)</c:v>
                </c:pt>
              </c:strCache>
            </c:strRef>
          </c:cat>
          <c:val>
            <c:numRef>
              <c:f>Sheet1!$I$2</c:f>
              <c:numCache>
                <c:formatCode>_(* #,##0_);_(* \(#,##0\);_(* "-"??_);_(@_)</c:formatCode>
                <c:ptCount val="1"/>
                <c:pt idx="0">
                  <c:v>12049</c:v>
                </c:pt>
              </c:numCache>
            </c:numRef>
          </c:val>
          <c:extLst>
            <c:ext xmlns:c16="http://schemas.microsoft.com/office/drawing/2014/chart" uri="{C3380CC4-5D6E-409C-BE32-E72D297353CC}">
              <c16:uniqueId val="{00000000-A8A7-4000-AA25-C175B927427E}"/>
            </c:ext>
          </c:extLst>
        </c:ser>
        <c:ser>
          <c:idx val="8"/>
          <c:order val="8"/>
          <c:tx>
            <c:strRef>
              <c:f>Sheet1!$J$1</c:f>
              <c:strCache>
                <c:ptCount val="1"/>
                <c:pt idx="0">
                  <c:v>Sep'25</c:v>
                </c:pt>
              </c:strCache>
            </c:strRef>
          </c:tx>
          <c:invertIfNegative val="0"/>
          <c:cat>
            <c:strRef>
              <c:f>Sheet1!$A$2</c:f>
              <c:strCache>
                <c:ptCount val="1"/>
                <c:pt idx="0">
                  <c:v>Industrial/ Commercial (Nos.)</c:v>
                </c:pt>
              </c:strCache>
            </c:strRef>
          </c:cat>
          <c:val>
            <c:numRef>
              <c:f>Sheet1!$J$2</c:f>
              <c:numCache>
                <c:formatCode>_(* #,##0_);_(* \(#,##0\);_(* "-"??_);_(@_)</c:formatCode>
                <c:ptCount val="1"/>
                <c:pt idx="0">
                  <c:v>12567</c:v>
                </c:pt>
              </c:numCache>
            </c:numRef>
          </c:val>
          <c:extLst>
            <c:ext xmlns:c16="http://schemas.microsoft.com/office/drawing/2014/chart" uri="{C3380CC4-5D6E-409C-BE32-E72D297353CC}">
              <c16:uniqueId val="{00000000-6389-4A58-82A9-3278068D956F}"/>
            </c:ext>
          </c:extLst>
        </c:ser>
        <c:dLbls>
          <c:showLegendKey val="0"/>
          <c:showVal val="0"/>
          <c:showCatName val="0"/>
          <c:showSerName val="0"/>
          <c:showPercent val="0"/>
          <c:showBubbleSize val="0"/>
        </c:dLbls>
        <c:gapWidth val="355"/>
        <c:overlap val="-70"/>
        <c:axId val="383713592"/>
        <c:axId val="383713984"/>
      </c:barChart>
      <c:catAx>
        <c:axId val="38371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3984"/>
        <c:crosses val="autoZero"/>
        <c:auto val="1"/>
        <c:lblAlgn val="ctr"/>
        <c:lblOffset val="100"/>
        <c:noMultiLvlLbl val="0"/>
      </c:catAx>
      <c:valAx>
        <c:axId val="383713984"/>
        <c:scaling>
          <c:orientation val="minMax"/>
        </c:scaling>
        <c:delete val="1"/>
        <c:axPos val="l"/>
        <c:numFmt formatCode="_(* #,##0_);_(* \(#,##0\);_(* &quot;-&quot;??_);_(@_)" sourceLinked="1"/>
        <c:majorTickMark val="none"/>
        <c:minorTickMark val="none"/>
        <c:tickLblPos val="nextTo"/>
        <c:crossAx val="383713592"/>
        <c:crosses val="autoZero"/>
        <c:crossBetween val="between"/>
      </c:valAx>
      <c:spPr>
        <a:noFill/>
        <a:ln>
          <a:noFill/>
        </a:ln>
        <a:effectLst/>
      </c:spPr>
    </c:plotArea>
    <c:legend>
      <c:legendPos val="b"/>
      <c:layout>
        <c:manualLayout>
          <c:xMode val="edge"/>
          <c:yMode val="edge"/>
          <c:x val="7.4220677854705652E-2"/>
          <c:y val="0.89551298253337153"/>
          <c:w val="0.81944555615129633"/>
          <c:h val="8.07973410358979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Sheet1!$B$2</c:f>
            </c:numRef>
          </c:val>
          <c:extLst>
            <c:ext xmlns:c16="http://schemas.microsoft.com/office/drawing/2014/chart" uri="{C3380CC4-5D6E-409C-BE32-E72D297353CC}">
              <c16:uniqueId val="{00000000-871E-40E6-AD54-A09EE29AD6F7}"/>
            </c:ext>
          </c:extLst>
        </c:ser>
        <c:ser>
          <c:idx val="1"/>
          <c:order val="1"/>
          <c:tx>
            <c:strRef>
              <c:f>Sheet1!$C$1</c:f>
              <c:strCache>
                <c:ptCount val="1"/>
                <c:pt idx="0">
                  <c:v>March’18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Sheet1!$C$2</c:f>
            </c:numRef>
          </c:val>
          <c:extLst>
            <c:ext xmlns:c16="http://schemas.microsoft.com/office/drawing/2014/chart" uri="{C3380CC4-5D6E-409C-BE32-E72D297353CC}">
              <c16:uniqueId val="{00000001-871E-40E6-AD54-A09EE29AD6F7}"/>
            </c:ext>
          </c:extLst>
        </c:ser>
        <c:ser>
          <c:idx val="2"/>
          <c:order val="2"/>
          <c:tx>
            <c:strRef>
              <c:f>Sheet1!$D$1</c:f>
              <c:strCache>
                <c:ptCount val="1"/>
                <c:pt idx="0">
                  <c:v>March’19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Sheet1!$D$2</c:f>
            </c:numRef>
          </c:val>
          <c:extLst>
            <c:ext xmlns:c16="http://schemas.microsoft.com/office/drawing/2014/chart" uri="{C3380CC4-5D6E-409C-BE32-E72D297353CC}">
              <c16:uniqueId val="{00000002-871E-40E6-AD54-A09EE29AD6F7}"/>
            </c:ext>
          </c:extLst>
        </c:ser>
        <c:ser>
          <c:idx val="3"/>
          <c:order val="3"/>
          <c:tx>
            <c:strRef>
              <c:f>Sheet1!$E$1</c:f>
              <c:strCache>
                <c:ptCount val="1"/>
                <c:pt idx="0">
                  <c:v>March’21</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Sheet1!$E$2</c:f>
              <c:numCache>
                <c:formatCode>_(* #,##0_);_(* \(#,##0\);_(* "-"??_);_(@_)</c:formatCode>
                <c:ptCount val="1"/>
                <c:pt idx="0">
                  <c:v>1265</c:v>
                </c:pt>
              </c:numCache>
            </c:numRef>
          </c:val>
          <c:extLst>
            <c:ext xmlns:c16="http://schemas.microsoft.com/office/drawing/2014/chart" uri="{C3380CC4-5D6E-409C-BE32-E72D297353CC}">
              <c16:uniqueId val="{00000003-871E-40E6-AD54-A09EE29AD6F7}"/>
            </c:ext>
          </c:extLst>
        </c:ser>
        <c:ser>
          <c:idx val="4"/>
          <c:order val="4"/>
          <c:tx>
            <c:strRef>
              <c:f>Sheet1!$F$1</c:f>
              <c:strCache>
                <c:ptCount val="1"/>
                <c:pt idx="0">
                  <c:v>March’22</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Sheet1!$F$2</c:f>
              <c:numCache>
                <c:formatCode>_(* #,##0_);_(* \(#,##0\);_(* "-"??_);_(@_)</c:formatCode>
                <c:ptCount val="1"/>
                <c:pt idx="0">
                  <c:v>1571</c:v>
                </c:pt>
              </c:numCache>
            </c:numRef>
          </c:val>
          <c:extLst>
            <c:ext xmlns:c16="http://schemas.microsoft.com/office/drawing/2014/chart" uri="{C3380CC4-5D6E-409C-BE32-E72D297353CC}">
              <c16:uniqueId val="{00000004-871E-40E6-AD54-A09EE29AD6F7}"/>
            </c:ext>
          </c:extLst>
        </c:ser>
        <c:ser>
          <c:idx val="5"/>
          <c:order val="5"/>
          <c:tx>
            <c:strRef>
              <c:f>Sheet1!$G$1</c:f>
              <c:strCache>
                <c:ptCount val="1"/>
                <c:pt idx="0">
                  <c:v>March’23</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Sheet1!$G$2</c:f>
              <c:numCache>
                <c:formatCode>_(* #,##0_);_(* \(#,##0\);_(* "-"??_);_(@_)</c:formatCode>
                <c:ptCount val="1"/>
                <c:pt idx="0">
                  <c:v>1868</c:v>
                </c:pt>
              </c:numCache>
            </c:numRef>
          </c:val>
          <c:extLst>
            <c:ext xmlns:c16="http://schemas.microsoft.com/office/drawing/2014/chart" uri="{C3380CC4-5D6E-409C-BE32-E72D297353CC}">
              <c16:uniqueId val="{00000005-871E-40E6-AD54-A09EE29AD6F7}"/>
            </c:ext>
          </c:extLst>
        </c:ser>
        <c:ser>
          <c:idx val="6"/>
          <c:order val="6"/>
          <c:tx>
            <c:strRef>
              <c:f>Sheet1!$H$1</c:f>
              <c:strCache>
                <c:ptCount val="1"/>
                <c:pt idx="0">
                  <c:v>March’24</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Sheet1!$H$2</c:f>
              <c:numCache>
                <c:formatCode>_(* #,##0_);_(* \(#,##0\);_(* "-"??_);_(@_)</c:formatCode>
                <c:ptCount val="1"/>
                <c:pt idx="0">
                  <c:v>2055</c:v>
                </c:pt>
              </c:numCache>
            </c:numRef>
          </c:val>
          <c:extLst>
            <c:ext xmlns:c16="http://schemas.microsoft.com/office/drawing/2014/chart" uri="{C3380CC4-5D6E-409C-BE32-E72D297353CC}">
              <c16:uniqueId val="{00000000-5CD3-4AD3-AFFB-F7ABFD999A87}"/>
            </c:ext>
          </c:extLst>
        </c:ser>
        <c:ser>
          <c:idx val="7"/>
          <c:order val="7"/>
          <c:tx>
            <c:strRef>
              <c:f>Sheet1!$I$1</c:f>
              <c:strCache>
                <c:ptCount val="1"/>
                <c:pt idx="0">
                  <c:v>March’25</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Sheet1!$I$2</c:f>
              <c:numCache>
                <c:formatCode>_(* #,##0_);_(* \(#,##0\);_(* "-"??_);_(@_)</c:formatCode>
                <c:ptCount val="1"/>
                <c:pt idx="0">
                  <c:v>2350</c:v>
                </c:pt>
              </c:numCache>
            </c:numRef>
          </c:val>
          <c:extLst>
            <c:ext xmlns:c16="http://schemas.microsoft.com/office/drawing/2014/chart" uri="{C3380CC4-5D6E-409C-BE32-E72D297353CC}">
              <c16:uniqueId val="{00000000-CF07-4B9F-9B18-7C8E7315E7FF}"/>
            </c:ext>
          </c:extLst>
        </c:ser>
        <c:ser>
          <c:idx val="8"/>
          <c:order val="8"/>
          <c:tx>
            <c:strRef>
              <c:f>Sheet1!$J$1</c:f>
              <c:strCache>
                <c:ptCount val="1"/>
                <c:pt idx="0">
                  <c:v>Sep’25</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cat>
            <c:strRef>
              <c:f>Sheet1!$A$2</c:f>
              <c:strCache>
                <c:ptCount val="1"/>
                <c:pt idx="0">
                  <c:v>Steel Pipeline</c:v>
                </c:pt>
              </c:strCache>
            </c:strRef>
          </c:cat>
          <c:val>
            <c:numRef>
              <c:f>Sheet1!$J$2</c:f>
              <c:numCache>
                <c:formatCode>_(* #,##0_);_(* \(#,##0\);_(* "-"??_);_(@_)</c:formatCode>
                <c:ptCount val="1"/>
                <c:pt idx="0">
                  <c:v>2478</c:v>
                </c:pt>
              </c:numCache>
            </c:numRef>
          </c:val>
          <c:extLst>
            <c:ext xmlns:c16="http://schemas.microsoft.com/office/drawing/2014/chart" uri="{C3380CC4-5D6E-409C-BE32-E72D297353CC}">
              <c16:uniqueId val="{00000000-8685-435B-94E6-D4AFF50B12B6}"/>
            </c:ext>
          </c:extLst>
        </c:ser>
        <c:dLbls>
          <c:showLegendKey val="0"/>
          <c:showVal val="0"/>
          <c:showCatName val="0"/>
          <c:showSerName val="0"/>
          <c:showPercent val="0"/>
          <c:showBubbleSize val="0"/>
        </c:dLbls>
        <c:gapWidth val="355"/>
        <c:overlap val="-70"/>
        <c:axId val="383710456"/>
        <c:axId val="383715552"/>
      </c:barChart>
      <c:catAx>
        <c:axId val="38371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5552"/>
        <c:crosses val="autoZero"/>
        <c:auto val="1"/>
        <c:lblAlgn val="ctr"/>
        <c:lblOffset val="100"/>
        <c:noMultiLvlLbl val="0"/>
      </c:catAx>
      <c:valAx>
        <c:axId val="383715552"/>
        <c:scaling>
          <c:orientation val="minMax"/>
        </c:scaling>
        <c:delete val="1"/>
        <c:axPos val="l"/>
        <c:numFmt formatCode="_(* #,##0_);_(* \(#,##0\);_(* &quot;-&quot;??_);_(@_)" sourceLinked="1"/>
        <c:majorTickMark val="none"/>
        <c:minorTickMark val="none"/>
        <c:tickLblPos val="nextTo"/>
        <c:crossAx val="38371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908739294099058E-2"/>
          <c:y val="5.4655195291906801E-2"/>
          <c:w val="0.97409126070590091"/>
          <c:h val="0.698618916292197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Sheet1!$B$2</c:f>
            </c:numRef>
          </c:val>
          <c:extLst>
            <c:ext xmlns:c16="http://schemas.microsoft.com/office/drawing/2014/chart" uri="{C3380CC4-5D6E-409C-BE32-E72D297353CC}">
              <c16:uniqueId val="{00000000-8974-4F8B-ABD7-5956C4960BF0}"/>
            </c:ext>
          </c:extLst>
        </c:ser>
        <c:ser>
          <c:idx val="1"/>
          <c:order val="1"/>
          <c:tx>
            <c:strRef>
              <c:f>Sheet1!$C$1</c:f>
              <c:strCache>
                <c:ptCount val="1"/>
                <c:pt idx="0">
                  <c:v>March’18</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Sheet1!$C$2</c:f>
            </c:numRef>
          </c:val>
          <c:extLst>
            <c:ext xmlns:c16="http://schemas.microsoft.com/office/drawing/2014/chart" uri="{C3380CC4-5D6E-409C-BE32-E72D297353CC}">
              <c16:uniqueId val="{00000001-8974-4F8B-ABD7-5956C4960BF0}"/>
            </c:ext>
          </c:extLst>
        </c:ser>
        <c:ser>
          <c:idx val="2"/>
          <c:order val="2"/>
          <c:tx>
            <c:strRef>
              <c:f>Sheet1!$D$1</c:f>
              <c:strCache>
                <c:ptCount val="1"/>
                <c:pt idx="0">
                  <c:v>March’19</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Sheet1!$D$2</c:f>
            </c:numRef>
          </c:val>
          <c:extLst>
            <c:ext xmlns:c16="http://schemas.microsoft.com/office/drawing/2014/chart" uri="{C3380CC4-5D6E-409C-BE32-E72D297353CC}">
              <c16:uniqueId val="{00000002-8974-4F8B-ABD7-5956C4960BF0}"/>
            </c:ext>
          </c:extLst>
        </c:ser>
        <c:ser>
          <c:idx val="3"/>
          <c:order val="3"/>
          <c:tx>
            <c:strRef>
              <c:f>Sheet1!$E$1</c:f>
              <c:strCache>
                <c:ptCount val="1"/>
                <c:pt idx="0">
                  <c:v>March’21</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Sheet1!$E$2</c:f>
              <c:numCache>
                <c:formatCode>_(* #,##0_);_(* \(#,##0\);_(* "-"??_);_(@_)</c:formatCode>
                <c:ptCount val="1"/>
                <c:pt idx="0">
                  <c:v>15262</c:v>
                </c:pt>
              </c:numCache>
            </c:numRef>
          </c:val>
          <c:extLst>
            <c:ext xmlns:c16="http://schemas.microsoft.com/office/drawing/2014/chart" uri="{C3380CC4-5D6E-409C-BE32-E72D297353CC}">
              <c16:uniqueId val="{00000003-8974-4F8B-ABD7-5956C4960BF0}"/>
            </c:ext>
          </c:extLst>
        </c:ser>
        <c:ser>
          <c:idx val="4"/>
          <c:order val="4"/>
          <c:tx>
            <c:strRef>
              <c:f>Sheet1!$F$1</c:f>
              <c:strCache>
                <c:ptCount val="1"/>
                <c:pt idx="0">
                  <c:v>March’22</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Sheet1!$F$2</c:f>
              <c:numCache>
                <c:formatCode>_(* #,##0_);_(* \(#,##0\);_(* "-"??_);_(@_)</c:formatCode>
                <c:ptCount val="1"/>
                <c:pt idx="0">
                  <c:v>17240</c:v>
                </c:pt>
              </c:numCache>
            </c:numRef>
          </c:val>
          <c:extLst>
            <c:ext xmlns:c16="http://schemas.microsoft.com/office/drawing/2014/chart" uri="{C3380CC4-5D6E-409C-BE32-E72D297353CC}">
              <c16:uniqueId val="{00000004-8974-4F8B-ABD7-5956C4960BF0}"/>
            </c:ext>
          </c:extLst>
        </c:ser>
        <c:ser>
          <c:idx val="5"/>
          <c:order val="5"/>
          <c:tx>
            <c:strRef>
              <c:f>Sheet1!$G$1</c:f>
              <c:strCache>
                <c:ptCount val="1"/>
                <c:pt idx="0">
                  <c:v>March’23</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Sheet1!$G$2</c:f>
              <c:numCache>
                <c:formatCode>_(* #,##0_);_(* \(#,##0\);_(* "-"??_);_(@_)</c:formatCode>
                <c:ptCount val="1"/>
                <c:pt idx="0">
                  <c:v>20632</c:v>
                </c:pt>
              </c:numCache>
            </c:numRef>
          </c:val>
          <c:extLst>
            <c:ext xmlns:c16="http://schemas.microsoft.com/office/drawing/2014/chart" uri="{C3380CC4-5D6E-409C-BE32-E72D297353CC}">
              <c16:uniqueId val="{00000005-8974-4F8B-ABD7-5956C4960BF0}"/>
            </c:ext>
          </c:extLst>
        </c:ser>
        <c:ser>
          <c:idx val="6"/>
          <c:order val="6"/>
          <c:tx>
            <c:strRef>
              <c:f>Sheet1!$H$1</c:f>
              <c:strCache>
                <c:ptCount val="1"/>
                <c:pt idx="0">
                  <c:v>March’24</c:v>
                </c:pt>
              </c:strCache>
            </c:strRef>
          </c:tx>
          <c:spPr>
            <a:gradFill flip="none" rotWithShape="1">
              <a:gsLst>
                <a:gs pos="0">
                  <a:schemeClr val="accent6">
                    <a:tint val="48000"/>
                  </a:schemeClr>
                </a:gs>
                <a:gs pos="75000">
                  <a:schemeClr val="accent6">
                    <a:tint val="48000"/>
                    <a:lumMod val="60000"/>
                    <a:lumOff val="40000"/>
                  </a:schemeClr>
                </a:gs>
                <a:gs pos="51000">
                  <a:schemeClr val="accent6">
                    <a:tint val="48000"/>
                    <a:alpha val="75000"/>
                  </a:schemeClr>
                </a:gs>
                <a:gs pos="100000">
                  <a:schemeClr val="accent6">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Sheet1!$H$2</c:f>
              <c:numCache>
                <c:formatCode>_(* #,##0_);_(* \(#,##0\);_(* "-"??_);_(@_)</c:formatCode>
                <c:ptCount val="1"/>
                <c:pt idx="0">
                  <c:v>23565</c:v>
                </c:pt>
              </c:numCache>
            </c:numRef>
          </c:val>
          <c:extLst>
            <c:ext xmlns:c16="http://schemas.microsoft.com/office/drawing/2014/chart" uri="{C3380CC4-5D6E-409C-BE32-E72D297353CC}">
              <c16:uniqueId val="{00000000-D1A3-4DB7-83DF-E0BEE94C838F}"/>
            </c:ext>
          </c:extLst>
        </c:ser>
        <c:ser>
          <c:idx val="7"/>
          <c:order val="7"/>
          <c:tx>
            <c:strRef>
              <c:f>Sheet1!$I$1</c:f>
              <c:strCache>
                <c:ptCount val="1"/>
                <c:pt idx="0">
                  <c:v>March’25</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Sheet1!$I$2</c:f>
              <c:numCache>
                <c:formatCode>_(* #,##0_);_(* \(#,##0\);_(* "-"??_);_(@_)</c:formatCode>
                <c:ptCount val="1"/>
                <c:pt idx="0">
                  <c:v>27270.2</c:v>
                </c:pt>
              </c:numCache>
            </c:numRef>
          </c:val>
          <c:extLst>
            <c:ext xmlns:c16="http://schemas.microsoft.com/office/drawing/2014/chart" uri="{C3380CC4-5D6E-409C-BE32-E72D297353CC}">
              <c16:uniqueId val="{00000000-756B-402C-AE84-19C333C22603}"/>
            </c:ext>
          </c:extLst>
        </c:ser>
        <c:ser>
          <c:idx val="8"/>
          <c:order val="8"/>
          <c:tx>
            <c:strRef>
              <c:f>Sheet1!$J$1</c:f>
              <c:strCache>
                <c:ptCount val="1"/>
                <c:pt idx="0">
                  <c:v>Sep’25</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cat>
            <c:strRef>
              <c:f>Sheet1!$A$2</c:f>
              <c:strCache>
                <c:ptCount val="1"/>
                <c:pt idx="0">
                  <c:v>MDPE Pipeline</c:v>
                </c:pt>
              </c:strCache>
            </c:strRef>
          </c:cat>
          <c:val>
            <c:numRef>
              <c:f>Sheet1!$J$2</c:f>
              <c:numCache>
                <c:formatCode>_(* #,##0_);_(* \(#,##0\);_(* "-"??_);_(@_)</c:formatCode>
                <c:ptCount val="1"/>
                <c:pt idx="0">
                  <c:v>28660</c:v>
                </c:pt>
              </c:numCache>
            </c:numRef>
          </c:val>
          <c:extLst>
            <c:ext xmlns:c16="http://schemas.microsoft.com/office/drawing/2014/chart" uri="{C3380CC4-5D6E-409C-BE32-E72D297353CC}">
              <c16:uniqueId val="{00000000-60D6-48F4-8A6D-CB47454A0563}"/>
            </c:ext>
          </c:extLst>
        </c:ser>
        <c:dLbls>
          <c:showLegendKey val="0"/>
          <c:showVal val="0"/>
          <c:showCatName val="0"/>
          <c:showSerName val="0"/>
          <c:showPercent val="0"/>
          <c:showBubbleSize val="0"/>
        </c:dLbls>
        <c:gapWidth val="355"/>
        <c:overlap val="-70"/>
        <c:axId val="383721432"/>
        <c:axId val="383722216"/>
      </c:barChart>
      <c:catAx>
        <c:axId val="38372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22216"/>
        <c:crosses val="autoZero"/>
        <c:auto val="1"/>
        <c:lblAlgn val="ctr"/>
        <c:lblOffset val="100"/>
        <c:noMultiLvlLbl val="0"/>
      </c:catAx>
      <c:valAx>
        <c:axId val="383722216"/>
        <c:scaling>
          <c:orientation val="minMax"/>
        </c:scaling>
        <c:delete val="1"/>
        <c:axPos val="l"/>
        <c:numFmt formatCode="_(* #,##0_);_(* \(#,##0\);_(* &quot;-&quot;??_);_(@_)" sourceLinked="1"/>
        <c:majorTickMark val="none"/>
        <c:minorTickMark val="none"/>
        <c:tickLblPos val="nextTo"/>
        <c:crossAx val="38372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lrMapOvr bg1="dk2" tx1="lt1" bg2="dk1" tx2="lt2" accent1="accent1" accent2="accent2" accent3="accent3" accent4="accent4" accent5="accent5" accent6="accent6" hlink="hlink" folHlink="folHlink"/>
  <c:chart>
    <c:autoTitleDeleted val="1"/>
    <c:plotArea>
      <c:layout/>
      <c:pieChart>
        <c:varyColors val="1"/>
        <c:ser>
          <c:idx val="0"/>
          <c:order val="0"/>
          <c:tx>
            <c:strRef>
              <c:f>Sheet1!$A$2</c:f>
              <c:strCache>
                <c:ptCount val="1"/>
              </c:strCache>
            </c:strRef>
          </c:tx>
          <c:spPr>
            <a:ln>
              <a:solidFill>
                <a:sysClr val="windowText" lastClr="000000"/>
              </a:solidFill>
            </a:ln>
          </c:spPr>
          <c:dPt>
            <c:idx val="0"/>
            <c:bubble3D val="0"/>
            <c:spPr>
              <a:solidFill>
                <a:schemeClr val="bg1">
                  <a:lumMod val="20000"/>
                  <a:lumOff val="80000"/>
                </a:schemeClr>
              </a:solidFill>
              <a:ln>
                <a:solidFill>
                  <a:sysClr val="windowText" lastClr="000000"/>
                </a:solidFill>
              </a:ln>
            </c:spPr>
            <c:extLst>
              <c:ext xmlns:c16="http://schemas.microsoft.com/office/drawing/2014/chart" uri="{C3380CC4-5D6E-409C-BE32-E72D297353CC}">
                <c16:uniqueId val="{00000001-715B-465A-9B16-2434ABDF5206}"/>
              </c:ext>
            </c:extLst>
          </c:dPt>
          <c:dPt>
            <c:idx val="1"/>
            <c:bubble3D val="0"/>
            <c:spPr>
              <a:solidFill>
                <a:srgbClr val="C0504D">
                  <a:lumMod val="20000"/>
                  <a:lumOff val="80000"/>
                </a:srgbClr>
              </a:solidFill>
              <a:ln>
                <a:solidFill>
                  <a:sysClr val="windowText" lastClr="000000"/>
                </a:solidFill>
              </a:ln>
            </c:spPr>
            <c:extLst>
              <c:ext xmlns:c16="http://schemas.microsoft.com/office/drawing/2014/chart" uri="{C3380CC4-5D6E-409C-BE32-E72D297353CC}">
                <c16:uniqueId val="{00000003-715B-465A-9B16-2434ABDF5206}"/>
              </c:ext>
            </c:extLst>
          </c:dPt>
          <c:dPt>
            <c:idx val="2"/>
            <c:bubble3D val="0"/>
            <c:spPr>
              <a:solidFill>
                <a:srgbClr val="EEECE1">
                  <a:lumMod val="75000"/>
                </a:srgbClr>
              </a:solidFill>
              <a:ln>
                <a:solidFill>
                  <a:sysClr val="windowText" lastClr="000000"/>
                </a:solidFill>
              </a:ln>
            </c:spPr>
            <c:extLst>
              <c:ext xmlns:c16="http://schemas.microsoft.com/office/drawing/2014/chart" uri="{C3380CC4-5D6E-409C-BE32-E72D297353CC}">
                <c16:uniqueId val="{00000005-715B-465A-9B16-2434ABDF5206}"/>
              </c:ext>
            </c:extLst>
          </c:dPt>
          <c:dPt>
            <c:idx val="3"/>
            <c:bubble3D val="0"/>
            <c:spPr>
              <a:solidFill>
                <a:srgbClr val="F79646">
                  <a:lumMod val="40000"/>
                  <a:lumOff val="60000"/>
                </a:srgbClr>
              </a:solidFill>
              <a:ln>
                <a:solidFill>
                  <a:sysClr val="windowText" lastClr="000000"/>
                </a:solidFill>
              </a:ln>
            </c:spPr>
            <c:extLst>
              <c:ext xmlns:c16="http://schemas.microsoft.com/office/drawing/2014/chart" uri="{C3380CC4-5D6E-409C-BE32-E72D297353CC}">
                <c16:uniqueId val="{00000007-715B-465A-9B16-2434ABDF5206}"/>
              </c:ext>
            </c:extLst>
          </c:dPt>
          <c:dLbls>
            <c:dLbl>
              <c:idx val="0"/>
              <c:layout>
                <c:manualLayout>
                  <c:x val="6.7583456364829347E-2"/>
                  <c:y val="-0.22868476918326386"/>
                </c:manualLayout>
              </c:layout>
              <c:tx>
                <c:rich>
                  <a:bodyPr/>
                  <a:lstStyle/>
                  <a:p>
                    <a:r>
                      <a:rPr lang="en-US" dirty="0"/>
                      <a:t>CNG</a:t>
                    </a:r>
                    <a:r>
                      <a:rPr lang="en-US" baseline="0" dirty="0"/>
                      <a:t> </a:t>
                    </a:r>
                    <a:r>
                      <a:rPr lang="en-US" baseline="0" dirty="0" smtClean="0"/>
                      <a:t>74</a:t>
                    </a:r>
                    <a:r>
                      <a:rPr lang="en-US" dirty="0" smtClean="0"/>
                      <a:t>%</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15B-465A-9B16-2434ABDF5206}"/>
                </c:ext>
              </c:extLst>
            </c:dLbl>
            <c:dLbl>
              <c:idx val="1"/>
              <c:layout>
                <c:manualLayout>
                  <c:x val="-9.8459133038057839E-2"/>
                  <c:y val="0.18214152507252382"/>
                </c:manualLayout>
              </c:layout>
              <c:tx>
                <c:rich>
                  <a:bodyPr/>
                  <a:lstStyle/>
                  <a:p>
                    <a:r>
                      <a:rPr lang="en-US" dirty="0"/>
                      <a:t>Comm./ Ind.
</a:t>
                    </a:r>
                    <a:r>
                      <a:rPr lang="en-US" dirty="0" smtClean="0"/>
                      <a:t>13%</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15B-465A-9B16-2434ABDF5206}"/>
                </c:ext>
              </c:extLst>
            </c:dLbl>
            <c:dLbl>
              <c:idx val="2"/>
              <c:layout>
                <c:manualLayout>
                  <c:x val="-0.13675688976377962"/>
                  <c:y val="9.0894318357264123E-2"/>
                </c:manualLayout>
              </c:layout>
              <c:tx>
                <c:rich>
                  <a:bodyPr anchorCtr="0"/>
                  <a:lstStyle/>
                  <a:p>
                    <a:pPr algn="ctr" rtl="0">
                      <a:defRPr lang="en-US" sz="1600" b="1" i="0" u="none" strike="noStrike" kern="1200" baseline="0" dirty="0" smtClean="0">
                        <a:solidFill>
                          <a:srgbClr val="000514"/>
                        </a:solidFill>
                        <a:latin typeface="+mn-lt"/>
                        <a:ea typeface="+mn-ea"/>
                        <a:cs typeface="+mn-cs"/>
                      </a:defRPr>
                    </a:pPr>
                    <a:r>
                      <a:rPr lang="en-US" sz="1600" b="1" i="0" u="none" strike="noStrike" kern="1200" baseline="0" dirty="0">
                        <a:solidFill>
                          <a:srgbClr val="000514"/>
                        </a:solidFill>
                        <a:latin typeface="+mn-lt"/>
                        <a:ea typeface="+mn-ea"/>
                        <a:cs typeface="+mn-cs"/>
                      </a:rPr>
                      <a:t> </a:t>
                    </a:r>
                    <a:r>
                      <a:rPr lang="en-US" sz="1550" b="1" i="0" u="none" strike="noStrike" kern="1200" baseline="0" dirty="0">
                        <a:solidFill>
                          <a:srgbClr val="000514"/>
                        </a:solidFill>
                        <a:latin typeface="+mn-lt"/>
                        <a:ea typeface="+mn-ea"/>
                        <a:cs typeface="+mn-cs"/>
                      </a:rPr>
                      <a:t>Sale to other </a:t>
                    </a:r>
                  </a:p>
                  <a:p>
                    <a:pPr algn="ctr" rtl="0">
                      <a:defRPr lang="en-US" sz="1600" b="1" i="0" u="none" strike="noStrike" kern="1200" baseline="0" dirty="0" smtClean="0">
                        <a:solidFill>
                          <a:srgbClr val="000514"/>
                        </a:solidFill>
                        <a:latin typeface="+mn-lt"/>
                        <a:ea typeface="+mn-ea"/>
                        <a:cs typeface="+mn-cs"/>
                      </a:defRPr>
                    </a:pPr>
                    <a:r>
                      <a:rPr lang="en-US" sz="1550" b="1" i="0" u="none" strike="noStrike" kern="1200" baseline="0" dirty="0">
                        <a:solidFill>
                          <a:srgbClr val="000514"/>
                        </a:solidFill>
                        <a:latin typeface="+mn-lt"/>
                        <a:ea typeface="+mn-ea"/>
                        <a:cs typeface="+mn-cs"/>
                      </a:rPr>
                      <a:t>CGD Cos.  </a:t>
                    </a:r>
                    <a:r>
                      <a:rPr lang="en-US" sz="1550" b="1" i="0" u="none" strike="noStrike" kern="1200" baseline="0" dirty="0" smtClean="0">
                        <a:solidFill>
                          <a:srgbClr val="000514"/>
                        </a:solidFill>
                        <a:latin typeface="+mn-lt"/>
                        <a:ea typeface="+mn-ea"/>
                        <a:cs typeface="+mn-cs"/>
                      </a:rPr>
                      <a:t>5%</a:t>
                    </a:r>
                    <a:endParaRPr lang="en-US" sz="1550" b="1" i="0" u="none" strike="noStrike" kern="1200" baseline="0" dirty="0">
                      <a:solidFill>
                        <a:srgbClr val="000514"/>
                      </a:solidFill>
                      <a:latin typeface="+mn-lt"/>
                      <a:ea typeface="+mn-ea"/>
                      <a:cs typeface="+mn-cs"/>
                    </a:endParaRPr>
                  </a:p>
                </c:rich>
              </c:tx>
              <c:spPr>
                <a:noFill/>
                <a:ln>
                  <a:noFill/>
                </a:ln>
                <a:effectLst/>
              </c:sp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15B-465A-9B16-2434ABDF5206}"/>
                </c:ext>
              </c:extLst>
            </c:dLbl>
            <c:dLbl>
              <c:idx val="3"/>
              <c:tx>
                <c:rich>
                  <a:bodyPr/>
                  <a:lstStyle/>
                  <a:p>
                    <a:r>
                      <a:rPr lang="en-US" dirty="0"/>
                      <a:t>Residential
8%</a:t>
                    </a:r>
                  </a:p>
                </c:rich>
              </c:tx>
              <c:dLblPos val="inEnd"/>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715B-465A-9B16-2434ABDF5206}"/>
                </c:ext>
              </c:extLst>
            </c:dLbl>
            <c:spPr>
              <a:noFill/>
              <a:ln>
                <a:noFill/>
              </a:ln>
              <a:effectLst/>
            </c:spPr>
            <c:txPr>
              <a:bodyPr/>
              <a:lstStyle/>
              <a:p>
                <a:pPr>
                  <a:defRPr lang="en-US" sz="1600" b="1">
                    <a:latin typeface="+mn-lt"/>
                  </a:defRPr>
                </a:pPr>
                <a:endParaRPr lang="en-US"/>
              </a:p>
            </c:txPr>
            <c:dLblPos val="in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0.74</c:v>
                </c:pt>
                <c:pt idx="1">
                  <c:v>0.12</c:v>
                </c:pt>
                <c:pt idx="2">
                  <c:v>0.06</c:v>
                </c:pt>
                <c:pt idx="3" formatCode="0.00">
                  <c:v>0.08</c:v>
                </c:pt>
              </c:numCache>
            </c:numRef>
          </c:val>
          <c:extLst>
            <c:ext xmlns:c16="http://schemas.microsoft.com/office/drawing/2014/chart" uri="{C3380CC4-5D6E-409C-BE32-E72D297353CC}">
              <c16:uniqueId val="{00000008-715B-465A-9B16-2434ABDF5206}"/>
            </c:ext>
          </c:extLst>
        </c:ser>
        <c:dLbls>
          <c:showLegendKey val="0"/>
          <c:showVal val="0"/>
          <c:showCatName val="1"/>
          <c:showSerName val="0"/>
          <c:showPercent val="1"/>
          <c:showBubbleSize val="0"/>
          <c:showLeaderLines val="0"/>
        </c:dLbls>
        <c:firstSliceAng val="100"/>
      </c:pie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CE80-4376-A9D9-4A2F52FBB32B}"/>
            </c:ext>
          </c:extLst>
        </c:ser>
        <c:ser>
          <c:idx val="1"/>
          <c:order val="1"/>
          <c:tx>
            <c:strRef>
              <c:f>Sheet1!$C$1</c:f>
              <c:strCache>
                <c:ptCount val="1"/>
                <c:pt idx="0">
                  <c:v>March’18</c:v>
                </c:pt>
              </c:strCache>
            </c:strRef>
          </c:tx>
          <c:spPr>
            <a:gradFill flip="none" rotWithShape="1">
              <a:gsLst>
                <a:gs pos="0">
                  <a:schemeClr val="accent1">
                    <a:shade val="58000"/>
                  </a:schemeClr>
                </a:gs>
                <a:gs pos="75000">
                  <a:schemeClr val="accent1">
                    <a:shade val="58000"/>
                    <a:lumMod val="60000"/>
                    <a:lumOff val="40000"/>
                  </a:schemeClr>
                </a:gs>
                <a:gs pos="51000">
                  <a:schemeClr val="accent1">
                    <a:shade val="58000"/>
                    <a:alpha val="75000"/>
                  </a:schemeClr>
                </a:gs>
                <a:gs pos="100000">
                  <a:schemeClr val="accent1">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CE80-4376-A9D9-4A2F52FBB32B}"/>
            </c:ext>
          </c:extLst>
        </c:ser>
        <c:ser>
          <c:idx val="2"/>
          <c:order val="2"/>
          <c:tx>
            <c:strRef>
              <c:f>Sheet1!$D$1</c:f>
              <c:strCache>
                <c:ptCount val="1"/>
                <c:pt idx="0">
                  <c:v>March’19</c:v>
                </c:pt>
              </c:strCache>
            </c:strRef>
          </c:tx>
          <c:spPr>
            <a:gradFill flip="none" rotWithShape="1">
              <a:gsLst>
                <a:gs pos="0">
                  <a:schemeClr val="accent1">
                    <a:shade val="72000"/>
                  </a:schemeClr>
                </a:gs>
                <a:gs pos="75000">
                  <a:schemeClr val="accent1">
                    <a:shade val="72000"/>
                    <a:lumMod val="60000"/>
                    <a:lumOff val="40000"/>
                  </a:schemeClr>
                </a:gs>
                <a:gs pos="51000">
                  <a:schemeClr val="accent1">
                    <a:shade val="72000"/>
                    <a:alpha val="75000"/>
                  </a:schemeClr>
                </a:gs>
                <a:gs pos="100000">
                  <a:schemeClr val="accent1">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CE80-4376-A9D9-4A2F52FBB32B}"/>
            </c:ext>
          </c:extLst>
        </c:ser>
        <c:ser>
          <c:idx val="3"/>
          <c:order val="3"/>
          <c:tx>
            <c:strRef>
              <c:f>Sheet1!$E$1</c:f>
              <c:strCache>
                <c:ptCount val="1"/>
                <c:pt idx="0">
                  <c:v>March’21</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16527</c:v>
                </c:pt>
              </c:numCache>
            </c:numRef>
          </c:val>
          <c:extLst>
            <c:ext xmlns:c16="http://schemas.microsoft.com/office/drawing/2014/chart" uri="{C3380CC4-5D6E-409C-BE32-E72D297353CC}">
              <c16:uniqueId val="{00000003-CE80-4376-A9D9-4A2F52FBB32B}"/>
            </c:ext>
          </c:extLst>
        </c:ser>
        <c:ser>
          <c:idx val="4"/>
          <c:order val="4"/>
          <c:tx>
            <c:strRef>
              <c:f>Sheet1!$F$1</c:f>
              <c:strCache>
                <c:ptCount val="1"/>
                <c:pt idx="0">
                  <c:v>March’22</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18811</c:v>
                </c:pt>
              </c:numCache>
            </c:numRef>
          </c:val>
          <c:extLst>
            <c:ext xmlns:c16="http://schemas.microsoft.com/office/drawing/2014/chart" uri="{C3380CC4-5D6E-409C-BE32-E72D297353CC}">
              <c16:uniqueId val="{00000004-CE80-4376-A9D9-4A2F52FBB32B}"/>
            </c:ext>
          </c:extLst>
        </c:ser>
        <c:ser>
          <c:idx val="5"/>
          <c:order val="5"/>
          <c:tx>
            <c:strRef>
              <c:f>Sheet1!$G$1</c:f>
              <c:strCache>
                <c:ptCount val="1"/>
                <c:pt idx="0">
                  <c:v>March’23</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22500</c:v>
                </c:pt>
              </c:numCache>
            </c:numRef>
          </c:val>
          <c:extLst>
            <c:ext xmlns:c16="http://schemas.microsoft.com/office/drawing/2014/chart" uri="{C3380CC4-5D6E-409C-BE32-E72D297353CC}">
              <c16:uniqueId val="{00000005-CE80-4376-A9D9-4A2F52FBB32B}"/>
            </c:ext>
          </c:extLst>
        </c:ser>
        <c:ser>
          <c:idx val="6"/>
          <c:order val="6"/>
          <c:tx>
            <c:strRef>
              <c:f>Sheet1!$H$1</c:f>
              <c:strCache>
                <c:ptCount val="1"/>
                <c:pt idx="0">
                  <c:v>March’24</c:v>
                </c:pt>
              </c:strCache>
            </c:strRef>
          </c:tx>
          <c:spPr>
            <a:gradFill flip="none" rotWithShape="1">
              <a:gsLst>
                <a:gs pos="0">
                  <a:schemeClr val="accent1">
                    <a:tint val="48000"/>
                  </a:schemeClr>
                </a:gs>
                <a:gs pos="75000">
                  <a:schemeClr val="accent1">
                    <a:tint val="48000"/>
                    <a:lumMod val="60000"/>
                    <a:lumOff val="40000"/>
                  </a:schemeClr>
                </a:gs>
                <a:gs pos="51000">
                  <a:schemeClr val="accent1">
                    <a:tint val="48000"/>
                    <a:alpha val="75000"/>
                  </a:schemeClr>
                </a:gs>
                <a:gs pos="100000">
                  <a:schemeClr val="accent1">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25620</c:v>
                </c:pt>
              </c:numCache>
            </c:numRef>
          </c:val>
          <c:extLst>
            <c:ext xmlns:c16="http://schemas.microsoft.com/office/drawing/2014/chart" uri="{C3380CC4-5D6E-409C-BE32-E72D297353CC}">
              <c16:uniqueId val="{00000000-40E9-4666-81E7-82A45853F939}"/>
            </c:ext>
          </c:extLst>
        </c:ser>
        <c:ser>
          <c:idx val="7"/>
          <c:order val="7"/>
          <c:tx>
            <c:strRef>
              <c:f>Sheet1!$I$1</c:f>
              <c:strCache>
                <c:ptCount val="1"/>
                <c:pt idx="0">
                  <c:v>March’25</c:v>
                </c:pt>
              </c:strCache>
            </c:strRef>
          </c:tx>
          <c:spPr>
            <a:gradFill flip="none" rotWithShape="1">
              <a:gsLst>
                <a:gs pos="0">
                  <a:schemeClr val="accent1">
                    <a:tint val="46000"/>
                  </a:schemeClr>
                </a:gs>
                <a:gs pos="75000">
                  <a:schemeClr val="accent1">
                    <a:tint val="46000"/>
                    <a:lumMod val="60000"/>
                    <a:lumOff val="40000"/>
                  </a:schemeClr>
                </a:gs>
                <a:gs pos="51000">
                  <a:schemeClr val="accent1">
                    <a:tint val="46000"/>
                    <a:alpha val="75000"/>
                  </a:schemeClr>
                </a:gs>
                <a:gs pos="100000">
                  <a:schemeClr val="accent1">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29620</c:v>
                </c:pt>
              </c:numCache>
            </c:numRef>
          </c:val>
          <c:extLst>
            <c:ext xmlns:c16="http://schemas.microsoft.com/office/drawing/2014/chart" uri="{C3380CC4-5D6E-409C-BE32-E72D297353CC}">
              <c16:uniqueId val="{00000000-FE4A-443C-A958-3E191EC08EBC}"/>
            </c:ext>
          </c:extLst>
        </c:ser>
        <c:ser>
          <c:idx val="8"/>
          <c:order val="8"/>
          <c:tx>
            <c:strRef>
              <c:f>Sheet1!$J$1</c:f>
              <c:strCache>
                <c:ptCount val="1"/>
                <c:pt idx="0">
                  <c:v>Sep’25</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Sheet1!$J$2</c:f>
              <c:numCache>
                <c:formatCode>_(* #,##0_);_(* \(#,##0\);_(* "-"??_);_(@_)</c:formatCode>
                <c:ptCount val="1"/>
                <c:pt idx="0">
                  <c:v>31138</c:v>
                </c:pt>
              </c:numCache>
            </c:numRef>
          </c:val>
          <c:extLst>
            <c:ext xmlns:c16="http://schemas.microsoft.com/office/drawing/2014/chart" uri="{C3380CC4-5D6E-409C-BE32-E72D297353CC}">
              <c16:uniqueId val="{00000000-BDFA-40DA-8759-79B1A6CC9C75}"/>
            </c:ext>
          </c:extLst>
        </c:ser>
        <c:dLbls>
          <c:showLegendKey val="0"/>
          <c:showVal val="0"/>
          <c:showCatName val="0"/>
          <c:showSerName val="0"/>
          <c:showPercent val="0"/>
          <c:showBubbleSize val="0"/>
        </c:dLbls>
        <c:gapWidth val="355"/>
        <c:overlap val="-70"/>
        <c:axId val="383721824"/>
        <c:axId val="383724568"/>
      </c:barChart>
      <c:catAx>
        <c:axId val="3837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24568"/>
        <c:crosses val="autoZero"/>
        <c:auto val="1"/>
        <c:lblAlgn val="ctr"/>
        <c:lblOffset val="100"/>
        <c:noMultiLvlLbl val="0"/>
      </c:catAx>
      <c:valAx>
        <c:axId val="383724568"/>
        <c:scaling>
          <c:orientation val="minMax"/>
        </c:scaling>
        <c:delete val="1"/>
        <c:axPos val="l"/>
        <c:numFmt formatCode="_(* #,##0_);_(* \(#,##0\);_(* &quot;-&quot;??_);_(@_)" sourceLinked="1"/>
        <c:majorTickMark val="none"/>
        <c:minorTickMark val="none"/>
        <c:tickLblPos val="nextTo"/>
        <c:crossAx val="38372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58823529411766E-2"/>
          <c:y val="5.3412466027971797E-2"/>
          <c:w val="0.97303921568627449"/>
          <c:h val="0.87978707912492582"/>
        </c:manualLayout>
      </c:layout>
      <c:barChart>
        <c:barDir val="col"/>
        <c:grouping val="clustered"/>
        <c:varyColors val="0"/>
        <c:ser>
          <c:idx val="0"/>
          <c:order val="0"/>
          <c:tx>
            <c:strRef>
              <c:f>Sheet1!$B$1</c:f>
              <c:strCache>
                <c:ptCount val="1"/>
                <c:pt idx="0">
                  <c:v>FY'16</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Ref>
          </c:val>
          <c:extLst>
            <c:ext xmlns:c16="http://schemas.microsoft.com/office/drawing/2014/chart" uri="{C3380CC4-5D6E-409C-BE32-E72D297353CC}">
              <c16:uniqueId val="{00000000-6611-4CDD-BC4C-E33AB0BF9E02}"/>
            </c:ext>
          </c:extLst>
        </c:ser>
        <c:ser>
          <c:idx val="1"/>
          <c:order val="1"/>
          <c:tx>
            <c:strRef>
              <c:f>Sheet1!$C$1</c:f>
              <c:strCache>
                <c:ptCount val="1"/>
                <c:pt idx="0">
                  <c:v>FY'17</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Ref>
          </c:val>
          <c:extLst>
            <c:ext xmlns:c16="http://schemas.microsoft.com/office/drawing/2014/chart" uri="{C3380CC4-5D6E-409C-BE32-E72D297353CC}">
              <c16:uniqueId val="{00000001-6611-4CDD-BC4C-E33AB0BF9E02}"/>
            </c:ext>
          </c:extLst>
        </c:ser>
        <c:ser>
          <c:idx val="2"/>
          <c:order val="2"/>
          <c:tx>
            <c:strRef>
              <c:f>Sheet1!$D$1</c:f>
              <c:strCache>
                <c:ptCount val="1"/>
                <c:pt idx="0">
                  <c:v>FY'18</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Ref>
          </c:val>
          <c:extLst>
            <c:ext xmlns:c16="http://schemas.microsoft.com/office/drawing/2014/chart" uri="{C3380CC4-5D6E-409C-BE32-E72D297353CC}">
              <c16:uniqueId val="{00000002-6611-4CDD-BC4C-E33AB0BF9E02}"/>
            </c:ext>
          </c:extLst>
        </c:ser>
        <c:ser>
          <c:idx val="3"/>
          <c:order val="3"/>
          <c:tx>
            <c:strRef>
              <c:f>Sheet1!$E$1</c:f>
              <c:strCache>
                <c:ptCount val="1"/>
                <c:pt idx="0">
                  <c:v>FY'20</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_(* #,##0_);_(* \(#,##0\);_(* "-"??_);_(@_)</c:formatCode>
                <c:ptCount val="1"/>
                <c:pt idx="0">
                  <c:v>6312</c:v>
                </c:pt>
              </c:numCache>
            </c:numRef>
          </c:val>
          <c:extLst>
            <c:ext xmlns:c16="http://schemas.microsoft.com/office/drawing/2014/chart" uri="{C3380CC4-5D6E-409C-BE32-E72D297353CC}">
              <c16:uniqueId val="{00000003-6611-4CDD-BC4C-E33AB0BF9E02}"/>
            </c:ext>
          </c:extLst>
        </c:ser>
        <c:ser>
          <c:idx val="4"/>
          <c:order val="4"/>
          <c:tx>
            <c:strRef>
              <c:f>Sheet1!$F$1</c:f>
              <c:strCache>
                <c:ptCount val="1"/>
                <c:pt idx="0">
                  <c:v>FY'21</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_(* #,##0_);_(* \(#,##0\);_(* "-"??_);_(@_)</c:formatCode>
                <c:ptCount val="1"/>
                <c:pt idx="0">
                  <c:v>7323</c:v>
                </c:pt>
              </c:numCache>
            </c:numRef>
          </c:val>
          <c:extLst>
            <c:ext xmlns:c16="http://schemas.microsoft.com/office/drawing/2014/chart" uri="{C3380CC4-5D6E-409C-BE32-E72D297353CC}">
              <c16:uniqueId val="{00000004-6611-4CDD-BC4C-E33AB0BF9E02}"/>
            </c:ext>
          </c:extLst>
        </c:ser>
        <c:ser>
          <c:idx val="5"/>
          <c:order val="5"/>
          <c:tx>
            <c:strRef>
              <c:f>Sheet1!$G$1</c:f>
              <c:strCache>
                <c:ptCount val="1"/>
                <c:pt idx="0">
                  <c:v>FY'22</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_(* #,##0_);_(* \(#,##0\);_(* "-"??_);_(@_)</c:formatCode>
                <c:ptCount val="1"/>
                <c:pt idx="0">
                  <c:v>8777</c:v>
                </c:pt>
              </c:numCache>
            </c:numRef>
          </c:val>
          <c:extLst>
            <c:ext xmlns:c16="http://schemas.microsoft.com/office/drawing/2014/chart" uri="{C3380CC4-5D6E-409C-BE32-E72D297353CC}">
              <c16:uniqueId val="{00000005-6611-4CDD-BC4C-E33AB0BF9E02}"/>
            </c:ext>
          </c:extLst>
        </c:ser>
        <c:ser>
          <c:idx val="6"/>
          <c:order val="6"/>
          <c:tx>
            <c:strRef>
              <c:f>Sheet1!$H$1</c:f>
              <c:strCache>
                <c:ptCount val="1"/>
                <c:pt idx="0">
                  <c:v>FY'23</c:v>
                </c:pt>
              </c:strCache>
            </c:strRef>
          </c:tx>
          <c:spPr>
            <a:gradFill flip="none" rotWithShape="1">
              <a:gsLst>
                <a:gs pos="0">
                  <a:schemeClr val="accent1">
                    <a:lumMod val="60000"/>
                  </a:schemeClr>
                </a:gs>
                <a:gs pos="75000">
                  <a:schemeClr val="accent1">
                    <a:lumMod val="60000"/>
                    <a:lumMod val="60000"/>
                    <a:lumOff val="40000"/>
                  </a:schemeClr>
                </a:gs>
                <a:gs pos="51000">
                  <a:schemeClr val="accent1">
                    <a:lumMod val="60000"/>
                    <a:alpha val="75000"/>
                  </a:schemeClr>
                </a:gs>
                <a:gs pos="100000">
                  <a:schemeClr val="accent1">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Sheet1!$H$2</c:f>
              <c:numCache>
                <c:formatCode>_(* #,##0_);_(* \(#,##0\);_(* "-"??_);_(@_)</c:formatCode>
                <c:ptCount val="1"/>
                <c:pt idx="0">
                  <c:v>9967</c:v>
                </c:pt>
              </c:numCache>
            </c:numRef>
          </c:val>
          <c:extLst>
            <c:ext xmlns:c16="http://schemas.microsoft.com/office/drawing/2014/chart" uri="{C3380CC4-5D6E-409C-BE32-E72D297353CC}">
              <c16:uniqueId val="{00000006-6611-4CDD-BC4C-E33AB0BF9E02}"/>
            </c:ext>
          </c:extLst>
        </c:ser>
        <c:ser>
          <c:idx val="7"/>
          <c:order val="7"/>
          <c:tx>
            <c:strRef>
              <c:f>Sheet1!$I$1</c:f>
              <c:strCache>
                <c:ptCount val="1"/>
                <c:pt idx="0">
                  <c:v>FY'24</c:v>
                </c:pt>
              </c:strCache>
            </c:strRef>
          </c:tx>
          <c:spPr>
            <a:gradFill flip="none" rotWithShape="1">
              <a:gsLst>
                <a:gs pos="0">
                  <a:schemeClr val="accent2">
                    <a:lumMod val="60000"/>
                  </a:schemeClr>
                </a:gs>
                <a:gs pos="75000">
                  <a:schemeClr val="accent2">
                    <a:lumMod val="60000"/>
                    <a:lumMod val="60000"/>
                    <a:lumOff val="40000"/>
                  </a:schemeClr>
                </a:gs>
                <a:gs pos="51000">
                  <a:schemeClr val="accent2">
                    <a:lumMod val="60000"/>
                    <a:alpha val="75000"/>
                  </a:schemeClr>
                </a:gs>
                <a:gs pos="100000">
                  <a:schemeClr val="accent2">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Sheet1!$I$2</c:f>
              <c:numCache>
                <c:formatCode>_(* #,##0_);_(* \(#,##0\);_(* "-"??_);_(@_)</c:formatCode>
                <c:ptCount val="1"/>
                <c:pt idx="0">
                  <c:v>11236</c:v>
                </c:pt>
              </c:numCache>
            </c:numRef>
          </c:val>
          <c:extLst>
            <c:ext xmlns:c16="http://schemas.microsoft.com/office/drawing/2014/chart" uri="{C3380CC4-5D6E-409C-BE32-E72D297353CC}">
              <c16:uniqueId val="{00000000-4302-4535-BAA4-3AD7D469AC67}"/>
            </c:ext>
          </c:extLst>
        </c:ser>
        <c:ser>
          <c:idx val="8"/>
          <c:order val="8"/>
          <c:tx>
            <c:strRef>
              <c:f>Sheet1!$J$1</c:f>
              <c:strCache>
                <c:ptCount val="1"/>
                <c:pt idx="0">
                  <c:v>FY'25</c:v>
                </c:pt>
              </c:strCache>
            </c:strRef>
          </c:tx>
          <c:spPr>
            <a:gradFill flip="none" rotWithShape="1">
              <a:gsLst>
                <a:gs pos="0">
                  <a:schemeClr val="accent3">
                    <a:lumMod val="60000"/>
                  </a:schemeClr>
                </a:gs>
                <a:gs pos="75000">
                  <a:schemeClr val="accent3">
                    <a:lumMod val="60000"/>
                    <a:lumMod val="60000"/>
                    <a:lumOff val="40000"/>
                  </a:schemeClr>
                </a:gs>
                <a:gs pos="51000">
                  <a:schemeClr val="accent3">
                    <a:lumMod val="60000"/>
                    <a:alpha val="75000"/>
                  </a:schemeClr>
                </a:gs>
                <a:gs pos="100000">
                  <a:schemeClr val="accent3">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Sheet1!$J$2</c:f>
              <c:numCache>
                <c:formatCode>General</c:formatCode>
                <c:ptCount val="1"/>
                <c:pt idx="0">
                  <c:v>12341</c:v>
                </c:pt>
              </c:numCache>
            </c:numRef>
          </c:val>
          <c:extLst>
            <c:ext xmlns:c16="http://schemas.microsoft.com/office/drawing/2014/chart" uri="{C3380CC4-5D6E-409C-BE32-E72D297353CC}">
              <c16:uniqueId val="{00000000-FD65-4670-9F63-4FD3755930B1}"/>
            </c:ext>
          </c:extLst>
        </c:ser>
        <c:ser>
          <c:idx val="9"/>
          <c:order val="9"/>
          <c:tx>
            <c:strRef>
              <c:f>Sheet1!$K$1</c:f>
              <c:strCache>
                <c:ptCount val="1"/>
                <c:pt idx="0">
                  <c:v>Sep'25</c:v>
                </c:pt>
              </c:strCache>
            </c:strRef>
          </c:tx>
          <c:spPr>
            <a:gradFill flip="none" rotWithShape="1">
              <a:gsLst>
                <a:gs pos="0">
                  <a:schemeClr val="accent4">
                    <a:lumMod val="60000"/>
                  </a:schemeClr>
                </a:gs>
                <a:gs pos="75000">
                  <a:schemeClr val="accent4">
                    <a:lumMod val="60000"/>
                    <a:lumMod val="60000"/>
                    <a:lumOff val="40000"/>
                  </a:schemeClr>
                </a:gs>
                <a:gs pos="51000">
                  <a:schemeClr val="accent4">
                    <a:lumMod val="60000"/>
                    <a:alpha val="75000"/>
                  </a:schemeClr>
                </a:gs>
                <a:gs pos="100000">
                  <a:schemeClr val="accent4">
                    <a:lumMod val="60000"/>
                    <a:lumMod val="20000"/>
                    <a:lumOff val="80000"/>
                    <a:alpha val="15000"/>
                  </a:schemeClr>
                </a:gs>
              </a:gsLst>
              <a:lin ang="5400000" scaled="0"/>
            </a:gradFill>
            <a:ln>
              <a:noFill/>
            </a:ln>
            <a:effectLst/>
          </c:spPr>
          <c:invertIfNegative val="0"/>
          <c:cat>
            <c:numRef>
              <c:f>Sheet1!$A$2</c:f>
              <c:numCache>
                <c:formatCode>General</c:formatCode>
                <c:ptCount val="1"/>
              </c:numCache>
            </c:numRef>
          </c:cat>
          <c:val>
            <c:numRef>
              <c:f>Sheet1!$K$2</c:f>
              <c:numCache>
                <c:formatCode>General</c:formatCode>
                <c:ptCount val="1"/>
                <c:pt idx="0">
                  <c:v>12921</c:v>
                </c:pt>
              </c:numCache>
            </c:numRef>
          </c:val>
          <c:extLst>
            <c:ext xmlns:c16="http://schemas.microsoft.com/office/drawing/2014/chart" uri="{C3380CC4-5D6E-409C-BE32-E72D297353CC}">
              <c16:uniqueId val="{00000000-A213-4666-9D24-5E71454E1D45}"/>
            </c:ext>
          </c:extLst>
        </c:ser>
        <c:dLbls>
          <c:showLegendKey val="0"/>
          <c:showVal val="0"/>
          <c:showCatName val="0"/>
          <c:showSerName val="0"/>
          <c:showPercent val="0"/>
          <c:showBubbleSize val="0"/>
        </c:dLbls>
        <c:gapWidth val="355"/>
        <c:overlap val="-70"/>
        <c:axId val="387255072"/>
        <c:axId val="387257816"/>
      </c:barChart>
      <c:catAx>
        <c:axId val="38725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257816"/>
        <c:crosses val="autoZero"/>
        <c:auto val="1"/>
        <c:lblAlgn val="ctr"/>
        <c:lblOffset val="100"/>
        <c:noMultiLvlLbl val="0"/>
      </c:catAx>
      <c:valAx>
        <c:axId val="387257816"/>
        <c:scaling>
          <c:orientation val="minMax"/>
        </c:scaling>
        <c:delete val="1"/>
        <c:axPos val="l"/>
        <c:numFmt formatCode="_(* #,##0_);_(* \(#,##0\);_(* &quot;-&quot;??_);_(@_)" sourceLinked="1"/>
        <c:majorTickMark val="out"/>
        <c:minorTickMark val="none"/>
        <c:tickLblPos val="nextTo"/>
        <c:crossAx val="387255072"/>
        <c:crosses val="autoZero"/>
        <c:crossBetween val="between"/>
      </c:valAx>
      <c:spPr>
        <a:noFill/>
        <a:ln>
          <a:noFill/>
        </a:ln>
        <a:effectLst/>
      </c:spPr>
    </c:plotArea>
    <c:legend>
      <c:legendPos val="b"/>
      <c:layout>
        <c:manualLayout>
          <c:xMode val="edge"/>
          <c:yMode val="edge"/>
          <c:x val="7.9456828006793268E-2"/>
          <c:y val="0.93788971182159697"/>
          <c:w val="0.82365601358653717"/>
          <c:h val="5.100662696597040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5151515151515152E-2"/>
          <c:y val="6.5040650406504072E-2"/>
          <c:w val="0.94444444444444442"/>
          <c:h val="0.73101337942513278"/>
        </c:manualLayout>
      </c:layout>
      <c:barChart>
        <c:barDir val="col"/>
        <c:grouping val="clustered"/>
        <c:varyColors val="0"/>
        <c:ser>
          <c:idx val="0"/>
          <c:order val="0"/>
          <c:tx>
            <c:strRef>
              <c:f>Sheet1!$B$1</c:f>
              <c:strCache>
                <c:ptCount val="1"/>
                <c:pt idx="0">
                  <c:v>FY'17</c:v>
                </c:pt>
              </c:strCache>
            </c:strRef>
          </c:tx>
          <c:spPr>
            <a:solidFill>
              <a:schemeClr val="accent2">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Sheet1!$B$2</c:f>
            </c:numRef>
          </c:val>
          <c:extLst>
            <c:ext xmlns:c16="http://schemas.microsoft.com/office/drawing/2014/chart" uri="{C3380CC4-5D6E-409C-BE32-E72D297353CC}">
              <c16:uniqueId val="{00000000-C94D-4486-AC9C-39C3A0E0BE13}"/>
            </c:ext>
          </c:extLst>
        </c:ser>
        <c:ser>
          <c:idx val="1"/>
          <c:order val="1"/>
          <c:tx>
            <c:strRef>
              <c:f>Sheet1!$C$1</c:f>
              <c:strCache>
                <c:ptCount val="1"/>
                <c:pt idx="0">
                  <c:v>FY'18</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Sheet1!$C$2</c:f>
            </c:numRef>
          </c:val>
          <c:extLst>
            <c:ext xmlns:c16="http://schemas.microsoft.com/office/drawing/2014/chart" uri="{C3380CC4-5D6E-409C-BE32-E72D297353CC}">
              <c16:uniqueId val="{00000001-C94D-4486-AC9C-39C3A0E0BE13}"/>
            </c:ext>
          </c:extLst>
        </c:ser>
        <c:ser>
          <c:idx val="2"/>
          <c:order val="2"/>
          <c:tx>
            <c:strRef>
              <c:f>Sheet1!$D$1</c:f>
              <c:strCache>
                <c:ptCount val="1"/>
                <c:pt idx="0">
                  <c:v>FY'19</c:v>
                </c:pt>
              </c:strCache>
            </c:strRef>
          </c:tx>
          <c:spPr>
            <a:solidFill>
              <a:schemeClr val="accent2">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Sheet1!$D$2</c:f>
            </c:numRef>
          </c:val>
          <c:extLst>
            <c:ext xmlns:c16="http://schemas.microsoft.com/office/drawing/2014/chart" uri="{C3380CC4-5D6E-409C-BE32-E72D297353CC}">
              <c16:uniqueId val="{00000002-C94D-4486-AC9C-39C3A0E0BE13}"/>
            </c:ext>
          </c:extLst>
        </c:ser>
        <c:ser>
          <c:idx val="3"/>
          <c:order val="3"/>
          <c:tx>
            <c:strRef>
              <c:f>Sheet1!$E$1</c:f>
              <c:strCache>
                <c:ptCount val="1"/>
                <c:pt idx="0">
                  <c:v>FY'21</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Sheet1!$E$2</c:f>
              <c:numCache>
                <c:formatCode>_(* #,##0_);_(* \(#,##0\);_(* "-"??_);_(@_)</c:formatCode>
                <c:ptCount val="1"/>
                <c:pt idx="0">
                  <c:v>5409</c:v>
                </c:pt>
              </c:numCache>
            </c:numRef>
          </c:val>
          <c:extLst>
            <c:ext xmlns:c16="http://schemas.microsoft.com/office/drawing/2014/chart" uri="{C3380CC4-5D6E-409C-BE32-E72D297353CC}">
              <c16:uniqueId val="{00000003-C94D-4486-AC9C-39C3A0E0BE13}"/>
            </c:ext>
          </c:extLst>
        </c:ser>
        <c:ser>
          <c:idx val="4"/>
          <c:order val="4"/>
          <c:tx>
            <c:strRef>
              <c:f>Sheet1!$F$1</c:f>
              <c:strCache>
                <c:ptCount val="1"/>
                <c:pt idx="0">
                  <c:v>FY'22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Sheet1!$F$2</c:f>
              <c:numCache>
                <c:formatCode>_(* #,##0_);_(* \(#,##0\);_(* "-"??_);_(@_)</c:formatCode>
                <c:ptCount val="1"/>
                <c:pt idx="0">
                  <c:v>8443</c:v>
                </c:pt>
              </c:numCache>
            </c:numRef>
          </c:val>
          <c:extLst>
            <c:ext xmlns:c16="http://schemas.microsoft.com/office/drawing/2014/chart" uri="{C3380CC4-5D6E-409C-BE32-E72D297353CC}">
              <c16:uniqueId val="{00000004-C94D-4486-AC9C-39C3A0E0BE13}"/>
            </c:ext>
          </c:extLst>
        </c:ser>
        <c:ser>
          <c:idx val="5"/>
          <c:order val="5"/>
          <c:tx>
            <c:strRef>
              <c:f>Sheet1!$G$1</c:f>
              <c:strCache>
                <c:ptCount val="1"/>
                <c:pt idx="0">
                  <c:v>FY'23</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Sheet1!$G$2</c:f>
              <c:numCache>
                <c:formatCode>_(* #,##0_);_(* \(#,##0\);_(* "-"??_);_(@_)</c:formatCode>
                <c:ptCount val="1"/>
                <c:pt idx="0">
                  <c:v>15543</c:v>
                </c:pt>
              </c:numCache>
            </c:numRef>
          </c:val>
          <c:extLst>
            <c:ext xmlns:c16="http://schemas.microsoft.com/office/drawing/2014/chart" uri="{C3380CC4-5D6E-409C-BE32-E72D297353CC}">
              <c16:uniqueId val="{00000005-C94D-4486-AC9C-39C3A0E0BE13}"/>
            </c:ext>
          </c:extLst>
        </c:ser>
        <c:ser>
          <c:idx val="6"/>
          <c:order val="6"/>
          <c:tx>
            <c:strRef>
              <c:f>Sheet1!$H$1</c:f>
              <c:strCache>
                <c:ptCount val="1"/>
                <c:pt idx="0">
                  <c:v>FY'24</c:v>
                </c:pt>
              </c:strCache>
            </c:strRef>
          </c:tx>
          <c:spPr>
            <a:solidFill>
              <a:schemeClr val="accent2">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Sheet1!$H$2</c:f>
              <c:numCache>
                <c:formatCode>_(* #,##0_);_(* \(#,##0\);_(* "-"??_);_(@_)</c:formatCode>
                <c:ptCount val="1"/>
                <c:pt idx="0">
                  <c:v>15403</c:v>
                </c:pt>
              </c:numCache>
            </c:numRef>
          </c:val>
          <c:extLst>
            <c:ext xmlns:c16="http://schemas.microsoft.com/office/drawing/2014/chart" uri="{C3380CC4-5D6E-409C-BE32-E72D297353CC}">
              <c16:uniqueId val="{00000000-6F9C-4E13-8900-61972D9881B4}"/>
            </c:ext>
          </c:extLst>
        </c:ser>
        <c:ser>
          <c:idx val="7"/>
          <c:order val="7"/>
          <c:tx>
            <c:strRef>
              <c:f>Sheet1!$I$1</c:f>
              <c:strCache>
                <c:ptCount val="1"/>
                <c:pt idx="0">
                  <c:v>FY'25</c:v>
                </c:pt>
              </c:strCache>
            </c:strRef>
          </c:tx>
          <c:spPr>
            <a:solidFill>
              <a:schemeClr val="accent2">
                <a:tint val="4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Sheet1!$I$2</c:f>
              <c:numCache>
                <c:formatCode>_(* #,##0_);_(* \(#,##0\);_(* "-"??_);_(@_)</c:formatCode>
                <c:ptCount val="1"/>
                <c:pt idx="0">
                  <c:v>16400</c:v>
                </c:pt>
              </c:numCache>
            </c:numRef>
          </c:val>
          <c:extLst>
            <c:ext xmlns:c16="http://schemas.microsoft.com/office/drawing/2014/chart" uri="{C3380CC4-5D6E-409C-BE32-E72D297353CC}">
              <c16:uniqueId val="{00000000-3202-4753-A777-160056A0C88F}"/>
            </c:ext>
          </c:extLst>
        </c:ser>
        <c:ser>
          <c:idx val="8"/>
          <c:order val="8"/>
          <c:tx>
            <c:strRef>
              <c:f>Sheet1!$J$1</c:f>
              <c:strCache>
                <c:ptCount val="1"/>
                <c:pt idx="0">
                  <c:v>Sep'25</c:v>
                </c:pt>
              </c:strCache>
            </c:strRef>
          </c:tx>
          <c:spPr>
            <a:solidFill>
              <a:schemeClr val="accent2">
                <a:tint val="44000"/>
              </a:schemeClr>
            </a:solidFill>
            <a:ln>
              <a:noFill/>
            </a:ln>
            <a:effectLst/>
          </c:spPr>
          <c:invertIfNegative val="0"/>
          <c:cat>
            <c:strRef>
              <c:f>Sheet1!$A$2</c:f>
              <c:strCache>
                <c:ptCount val="1"/>
                <c:pt idx="0">
                  <c:v>Gross Turnover</c:v>
                </c:pt>
              </c:strCache>
            </c:strRef>
          </c:cat>
          <c:val>
            <c:numRef>
              <c:f>Sheet1!$J$2</c:f>
              <c:numCache>
                <c:formatCode>_(* #,##0_);_(* \(#,##0\);_(* "-"??_);_(@_)</c:formatCode>
                <c:ptCount val="1"/>
                <c:pt idx="0">
                  <c:v>8748.92</c:v>
                </c:pt>
              </c:numCache>
            </c:numRef>
          </c:val>
          <c:extLst>
            <c:ext xmlns:c16="http://schemas.microsoft.com/office/drawing/2014/chart" uri="{C3380CC4-5D6E-409C-BE32-E72D297353CC}">
              <c16:uniqueId val="{00000000-9E16-484D-9866-3BF8EFAA77E5}"/>
            </c:ext>
          </c:extLst>
        </c:ser>
        <c:dLbls>
          <c:showLegendKey val="0"/>
          <c:showVal val="0"/>
          <c:showCatName val="0"/>
          <c:showSerName val="0"/>
          <c:showPercent val="0"/>
          <c:showBubbleSize val="0"/>
        </c:dLbls>
        <c:gapWidth val="219"/>
        <c:overlap val="-27"/>
        <c:axId val="387262912"/>
        <c:axId val="387260952"/>
      </c:barChart>
      <c:catAx>
        <c:axId val="38726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0952"/>
        <c:crosses val="autoZero"/>
        <c:auto val="1"/>
        <c:lblAlgn val="ctr"/>
        <c:lblOffset val="100"/>
        <c:noMultiLvlLbl val="0"/>
      </c:catAx>
      <c:valAx>
        <c:axId val="387260952"/>
        <c:scaling>
          <c:orientation val="minMax"/>
        </c:scaling>
        <c:delete val="1"/>
        <c:axPos val="l"/>
        <c:numFmt formatCode="_(* #,##0_);_(* \(#,##0\);_(* &quot;-&quot;??_);_(@_)" sourceLinked="1"/>
        <c:majorTickMark val="none"/>
        <c:minorTickMark val="none"/>
        <c:tickLblPos val="nextTo"/>
        <c:crossAx val="387262912"/>
        <c:crosses val="autoZero"/>
        <c:crossBetween val="between"/>
      </c:valAx>
      <c:spPr>
        <a:noFill/>
        <a:ln>
          <a:noFill/>
        </a:ln>
        <a:effectLst/>
      </c:spPr>
    </c:plotArea>
    <c:legend>
      <c:legendPos val="b"/>
      <c:layout>
        <c:manualLayout>
          <c:xMode val="edge"/>
          <c:yMode val="edge"/>
          <c:x val="0.13547721307563826"/>
          <c:y val="0.89242302029319509"/>
          <c:w val="0.77197486677801652"/>
          <c:h val="8.3186735804365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3561578795819317E-2"/>
          <c:y val="4.3650793650793648E-2"/>
          <c:w val="0.94956027718378822"/>
          <c:h val="0.73741782277215351"/>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Sheet1!$B$2</c:f>
            </c:numRef>
          </c:val>
          <c:extLst>
            <c:ext xmlns:c16="http://schemas.microsoft.com/office/drawing/2014/chart" uri="{C3380CC4-5D6E-409C-BE32-E72D297353CC}">
              <c16:uniqueId val="{00000000-5817-4F07-8EE8-A364867D229D}"/>
            </c:ext>
          </c:extLst>
        </c:ser>
        <c:ser>
          <c:idx val="1"/>
          <c:order val="1"/>
          <c:tx>
            <c:strRef>
              <c:f>Sheet1!$C$1</c:f>
              <c:strCache>
                <c:ptCount val="1"/>
                <c:pt idx="0">
                  <c:v>FY'18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Sheet1!$C$2</c:f>
            </c:numRef>
          </c:val>
          <c:extLst>
            <c:ext xmlns:c16="http://schemas.microsoft.com/office/drawing/2014/chart" uri="{C3380CC4-5D6E-409C-BE32-E72D297353CC}">
              <c16:uniqueId val="{00000001-5817-4F07-8EE8-A364867D229D}"/>
            </c:ext>
          </c:extLst>
        </c:ser>
        <c:ser>
          <c:idx val="2"/>
          <c:order val="2"/>
          <c:tx>
            <c:strRef>
              <c:f>Sheet1!$D$1</c:f>
              <c:strCache>
                <c:ptCount val="1"/>
                <c:pt idx="0">
                  <c:v>FY'19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Sheet1!$D$2</c:f>
            </c:numRef>
          </c:val>
          <c:extLst>
            <c:ext xmlns:c16="http://schemas.microsoft.com/office/drawing/2014/chart" uri="{C3380CC4-5D6E-409C-BE32-E72D297353CC}">
              <c16:uniqueId val="{00000002-5817-4F07-8EE8-A364867D229D}"/>
            </c:ext>
          </c:extLst>
        </c:ser>
        <c:ser>
          <c:idx val="3"/>
          <c:order val="3"/>
          <c:tx>
            <c:strRef>
              <c:f>Sheet1!$E$1</c:f>
              <c:strCache>
                <c:ptCount val="1"/>
                <c:pt idx="0">
                  <c:v>FY'21</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dLbl>
              <c:idx val="0"/>
              <c:tx>
                <c:rich>
                  <a:bodyPr/>
                  <a:lstStyle/>
                  <a:p>
                    <a:r>
                      <a:rPr lang="en-US" dirty="0"/>
                      <a:t>*</a:t>
                    </a:r>
                    <a:fld id="{F529407F-96C6-4F3F-A317-FEB7218B6E32}"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17-4F07-8EE8-A364867D22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Sheet1!$E$2</c:f>
              <c:numCache>
                <c:formatCode>_(* #,##0_);_(* \(#,##0\);_(* "-"??_);_(@_)</c:formatCode>
                <c:ptCount val="1"/>
                <c:pt idx="0">
                  <c:v>1005</c:v>
                </c:pt>
              </c:numCache>
            </c:numRef>
          </c:val>
          <c:extLst>
            <c:ext xmlns:c16="http://schemas.microsoft.com/office/drawing/2014/chart" uri="{C3380CC4-5D6E-409C-BE32-E72D297353CC}">
              <c16:uniqueId val="{00000004-5817-4F07-8EE8-A364867D229D}"/>
            </c:ext>
          </c:extLst>
        </c:ser>
        <c:ser>
          <c:idx val="4"/>
          <c:order val="4"/>
          <c:tx>
            <c:strRef>
              <c:f>Sheet1!$F$1</c:f>
              <c:strCache>
                <c:ptCount val="1"/>
                <c:pt idx="0">
                  <c:v>FY'22</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Sheet1!$F$2</c:f>
              <c:numCache>
                <c:formatCode>_(* #,##0_);_(* \(#,##0\);_(* "-"??_);_(@_)</c:formatCode>
                <c:ptCount val="1"/>
                <c:pt idx="0">
                  <c:v>1316</c:v>
                </c:pt>
              </c:numCache>
            </c:numRef>
          </c:val>
          <c:extLst>
            <c:ext xmlns:c16="http://schemas.microsoft.com/office/drawing/2014/chart" uri="{C3380CC4-5D6E-409C-BE32-E72D297353CC}">
              <c16:uniqueId val="{00000005-5817-4F07-8EE8-A364867D229D}"/>
            </c:ext>
          </c:extLst>
        </c:ser>
        <c:ser>
          <c:idx val="5"/>
          <c:order val="5"/>
          <c:tx>
            <c:strRef>
              <c:f>Sheet1!$G$1</c:f>
              <c:strCache>
                <c:ptCount val="1"/>
                <c:pt idx="0">
                  <c:v>FY'23</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Sheet1!$G$2</c:f>
              <c:numCache>
                <c:formatCode>_(* #,##0_);_(* \(#,##0\);_(* "-"??_);_(@_)</c:formatCode>
                <c:ptCount val="1"/>
                <c:pt idx="0">
                  <c:v>1445</c:v>
                </c:pt>
              </c:numCache>
            </c:numRef>
          </c:val>
          <c:extLst>
            <c:ext xmlns:c16="http://schemas.microsoft.com/office/drawing/2014/chart" uri="{C3380CC4-5D6E-409C-BE32-E72D297353CC}">
              <c16:uniqueId val="{00000006-5817-4F07-8EE8-A364867D229D}"/>
            </c:ext>
          </c:extLst>
        </c:ser>
        <c:ser>
          <c:idx val="6"/>
          <c:order val="6"/>
          <c:tx>
            <c:strRef>
              <c:f>Sheet1!$H$1</c:f>
              <c:strCache>
                <c:ptCount val="1"/>
                <c:pt idx="0">
                  <c:v>FY'24</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Sheet1!$H$2</c:f>
              <c:numCache>
                <c:formatCode>_(* #,##0_);_(* \(#,##0\);_(* "-"??_);_(@_)</c:formatCode>
                <c:ptCount val="1"/>
                <c:pt idx="0">
                  <c:v>1745</c:v>
                </c:pt>
              </c:numCache>
            </c:numRef>
          </c:val>
          <c:extLst>
            <c:ext xmlns:c16="http://schemas.microsoft.com/office/drawing/2014/chart" uri="{C3380CC4-5D6E-409C-BE32-E72D297353CC}">
              <c16:uniqueId val="{00000000-E19F-4C81-A5E6-1E0B695D8B21}"/>
            </c:ext>
          </c:extLst>
        </c:ser>
        <c:ser>
          <c:idx val="7"/>
          <c:order val="7"/>
          <c:tx>
            <c:strRef>
              <c:f>Sheet1!$I$1</c:f>
              <c:strCache>
                <c:ptCount val="1"/>
                <c:pt idx="0">
                  <c:v>FY'25</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Sheet1!$I$2</c:f>
              <c:numCache>
                <c:formatCode>_(* #,##0_);_(* \(#,##0\);_(* "-"??_);_(@_)</c:formatCode>
                <c:ptCount val="1"/>
                <c:pt idx="0">
                  <c:v>1467</c:v>
                </c:pt>
              </c:numCache>
            </c:numRef>
          </c:val>
          <c:extLst>
            <c:ext xmlns:c16="http://schemas.microsoft.com/office/drawing/2014/chart" uri="{C3380CC4-5D6E-409C-BE32-E72D297353CC}">
              <c16:uniqueId val="{00000000-839F-4DD5-B5EC-443516C2C408}"/>
            </c:ext>
          </c:extLst>
        </c:ser>
        <c:ser>
          <c:idx val="8"/>
          <c:order val="8"/>
          <c:tx>
            <c:strRef>
              <c:f>Sheet1!$J$1</c:f>
              <c:strCache>
                <c:ptCount val="1"/>
                <c:pt idx="0">
                  <c:v>Sep'25</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cat>
            <c:strRef>
              <c:f>Sheet1!$A$2</c:f>
              <c:strCache>
                <c:ptCount val="1"/>
                <c:pt idx="0">
                  <c:v>Total Comprehensive Income</c:v>
                </c:pt>
              </c:strCache>
            </c:strRef>
          </c:cat>
          <c:val>
            <c:numRef>
              <c:f>Sheet1!$J$2</c:f>
              <c:numCache>
                <c:formatCode>_(* #,##0_);_(* \(#,##0\);_(* "-"??_);_(@_)</c:formatCode>
                <c:ptCount val="1"/>
                <c:pt idx="0">
                  <c:v>728</c:v>
                </c:pt>
              </c:numCache>
            </c:numRef>
          </c:val>
          <c:extLst>
            <c:ext xmlns:c16="http://schemas.microsoft.com/office/drawing/2014/chart" uri="{C3380CC4-5D6E-409C-BE32-E72D297353CC}">
              <c16:uniqueId val="{00000000-AC51-40D8-A0F5-D0C8F6259134}"/>
            </c:ext>
          </c:extLst>
        </c:ser>
        <c:dLbls>
          <c:showLegendKey val="0"/>
          <c:showVal val="0"/>
          <c:showCatName val="0"/>
          <c:showSerName val="0"/>
          <c:showPercent val="0"/>
          <c:showBubbleSize val="0"/>
        </c:dLbls>
        <c:gapWidth val="355"/>
        <c:overlap val="-70"/>
        <c:axId val="387258208"/>
        <c:axId val="387258600"/>
      </c:barChart>
      <c:catAx>
        <c:axId val="38725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8600"/>
        <c:crosses val="autoZero"/>
        <c:auto val="1"/>
        <c:lblAlgn val="ctr"/>
        <c:lblOffset val="100"/>
        <c:noMultiLvlLbl val="0"/>
      </c:catAx>
      <c:valAx>
        <c:axId val="387258600"/>
        <c:scaling>
          <c:orientation val="minMax"/>
        </c:scaling>
        <c:delete val="1"/>
        <c:axPos val="l"/>
        <c:numFmt formatCode="_(* #,##0_);_(* \(#,##0\);_(* &quot;-&quot;??_);_(@_)" sourceLinked="1"/>
        <c:majorTickMark val="none"/>
        <c:minorTickMark val="none"/>
        <c:tickLblPos val="nextTo"/>
        <c:crossAx val="387258208"/>
        <c:crosses val="autoZero"/>
        <c:crossBetween val="between"/>
      </c:valAx>
      <c:spPr>
        <a:noFill/>
        <a:ln>
          <a:noFill/>
        </a:ln>
        <a:effectLst/>
      </c:spPr>
    </c:plotArea>
    <c:legend>
      <c:legendPos val="b"/>
      <c:layout>
        <c:manualLayout>
          <c:xMode val="edge"/>
          <c:yMode val="edge"/>
          <c:x val="0.12318990627851789"/>
          <c:y val="0.89498437695288091"/>
          <c:w val="0.76049815093464224"/>
          <c:h val="8.1206099237595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1162320583080803E-2"/>
          <c:y val="5.0925925925925923E-2"/>
          <c:w val="0.94726376516709399"/>
          <c:h val="0.69365412656751235"/>
        </c:manualLayout>
      </c:layout>
      <c:barChart>
        <c:barDir val="col"/>
        <c:grouping val="clustered"/>
        <c:varyColors val="0"/>
        <c:ser>
          <c:idx val="0"/>
          <c:order val="0"/>
          <c:tx>
            <c:strRef>
              <c:f>Sheet1!$B$1</c:f>
              <c:strCache>
                <c:ptCount val="1"/>
                <c:pt idx="0">
                  <c:v>16</c:v>
                </c:pt>
              </c:strCache>
            </c:strRef>
          </c:tx>
          <c:spPr>
            <a:gradFill flip="none" rotWithShape="1">
              <a:gsLst>
                <a:gs pos="0">
                  <a:schemeClr val="accent1">
                    <a:shade val="47000"/>
                  </a:schemeClr>
                </a:gs>
                <a:gs pos="75000">
                  <a:schemeClr val="accent1">
                    <a:shade val="47000"/>
                    <a:lumMod val="60000"/>
                    <a:lumOff val="40000"/>
                  </a:schemeClr>
                </a:gs>
                <a:gs pos="51000">
                  <a:schemeClr val="accent1">
                    <a:shade val="47000"/>
                    <a:alpha val="75000"/>
                  </a:schemeClr>
                </a:gs>
                <a:gs pos="100000">
                  <a:schemeClr val="accent1">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Sheet1!$B$2</c:f>
            </c:numRef>
          </c:val>
          <c:extLst>
            <c:ext xmlns:c16="http://schemas.microsoft.com/office/drawing/2014/chart" uri="{C3380CC4-5D6E-409C-BE32-E72D297353CC}">
              <c16:uniqueId val="{00000000-585D-4667-956C-25DC784F3949}"/>
            </c:ext>
          </c:extLst>
        </c:ser>
        <c:ser>
          <c:idx val="1"/>
          <c:order val="1"/>
          <c:tx>
            <c:strRef>
              <c:f>Sheet1!$C$1</c:f>
              <c:strCache>
                <c:ptCount val="1"/>
                <c:pt idx="0">
                  <c:v>FY'18</c:v>
                </c:pt>
              </c:strCache>
            </c:strRef>
          </c:tx>
          <c:spPr>
            <a:gradFill flip="none" rotWithShape="1">
              <a:gsLst>
                <a:gs pos="0">
                  <a:schemeClr val="accent1">
                    <a:shade val="65000"/>
                  </a:schemeClr>
                </a:gs>
                <a:gs pos="75000">
                  <a:schemeClr val="accent1">
                    <a:shade val="65000"/>
                    <a:lumMod val="60000"/>
                    <a:lumOff val="40000"/>
                  </a:schemeClr>
                </a:gs>
                <a:gs pos="51000">
                  <a:schemeClr val="accent1">
                    <a:shade val="65000"/>
                    <a:alpha val="75000"/>
                  </a:schemeClr>
                </a:gs>
                <a:gs pos="100000">
                  <a:schemeClr val="accent1">
                    <a:shade val="65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123BBD6-C0D9-48C3-BDFB-5C8A95F615E8}"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Sheet1!$C$2</c:f>
            </c:numRef>
          </c:val>
          <c:extLst>
            <c:ext xmlns:c16="http://schemas.microsoft.com/office/drawing/2014/chart" uri="{C3380CC4-5D6E-409C-BE32-E72D297353CC}">
              <c16:uniqueId val="{00000002-585D-4667-956C-25DC784F3949}"/>
            </c:ext>
          </c:extLst>
        </c:ser>
        <c:ser>
          <c:idx val="2"/>
          <c:order val="2"/>
          <c:tx>
            <c:strRef>
              <c:f>Sheet1!$D$1</c:f>
              <c:strCache>
                <c:ptCount val="1"/>
                <c:pt idx="0">
                  <c:v>FY'19</c:v>
                </c:pt>
              </c:strCache>
            </c:strRef>
          </c:tx>
          <c:spPr>
            <a:gradFill flip="none" rotWithShape="1">
              <a:gsLst>
                <a:gs pos="0">
                  <a:schemeClr val="accent1">
                    <a:shade val="82000"/>
                  </a:schemeClr>
                </a:gs>
                <a:gs pos="75000">
                  <a:schemeClr val="accent1">
                    <a:shade val="82000"/>
                    <a:lumMod val="60000"/>
                    <a:lumOff val="40000"/>
                  </a:schemeClr>
                </a:gs>
                <a:gs pos="51000">
                  <a:schemeClr val="accent1">
                    <a:shade val="82000"/>
                    <a:alpha val="75000"/>
                  </a:schemeClr>
                </a:gs>
                <a:gs pos="100000">
                  <a:schemeClr val="accent1">
                    <a:shade val="82000"/>
                    <a:lumMod val="20000"/>
                    <a:lumOff val="80000"/>
                    <a:alpha val="15000"/>
                  </a:schemeClr>
                </a:gs>
              </a:gsLst>
              <a:lin ang="5400000" scaled="0"/>
            </a:gradFill>
            <a:ln>
              <a:noFill/>
            </a:ln>
            <a:effectLst/>
          </c:spPr>
          <c:invertIfNegative val="0"/>
          <c:dLbls>
            <c:dLbl>
              <c:idx val="0"/>
              <c:tx>
                <c:rich>
                  <a:bodyPr/>
                  <a:lstStyle/>
                  <a:p>
                    <a:fld id="{6470844F-C436-4E6C-A184-2D597620360F}"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Sheet1!$D$2</c:f>
            </c:numRef>
          </c:val>
          <c:extLst>
            <c:ext xmlns:c16="http://schemas.microsoft.com/office/drawing/2014/chart" uri="{C3380CC4-5D6E-409C-BE32-E72D297353CC}">
              <c16:uniqueId val="{00000004-585D-4667-956C-25DC784F3949}"/>
            </c:ext>
          </c:extLst>
        </c:ser>
        <c:ser>
          <c:idx val="3"/>
          <c:order val="3"/>
          <c:tx>
            <c:strRef>
              <c:f>Sheet1!$E$1</c:f>
              <c:strCache>
                <c:ptCount val="1"/>
                <c:pt idx="0">
                  <c:v>FY'21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a:t>
                    </a:r>
                    <a:fld id="{8DA9E79D-E2F6-4991-80C8-DE8BEE30E424}"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Sheet1!$E$2</c:f>
              <c:numCache>
                <c:formatCode>_(* #,##0_);_(* \(#,##0\);_(* "-"??_);_(@_)</c:formatCode>
                <c:ptCount val="1"/>
                <c:pt idx="0">
                  <c:v>7</c:v>
                </c:pt>
              </c:numCache>
            </c:numRef>
          </c:val>
          <c:extLst>
            <c:ext xmlns:c16="http://schemas.microsoft.com/office/drawing/2014/chart" uri="{C3380CC4-5D6E-409C-BE32-E72D297353CC}">
              <c16:uniqueId val="{00000006-585D-4667-956C-25DC784F3949}"/>
            </c:ext>
          </c:extLst>
        </c:ser>
        <c:ser>
          <c:idx val="4"/>
          <c:order val="4"/>
          <c:tx>
            <c:strRef>
              <c:f>Sheet1!$F$1</c:f>
              <c:strCache>
                <c:ptCount val="1"/>
                <c:pt idx="0">
                  <c:v>FY'22</c:v>
                </c:pt>
              </c:strCache>
            </c:strRef>
          </c:tx>
          <c:spPr>
            <a:gradFill flip="none" rotWithShape="1">
              <a:gsLst>
                <a:gs pos="0">
                  <a:schemeClr val="accent1">
                    <a:tint val="83000"/>
                  </a:schemeClr>
                </a:gs>
                <a:gs pos="75000">
                  <a:schemeClr val="accent1">
                    <a:tint val="83000"/>
                    <a:lumMod val="60000"/>
                    <a:lumOff val="40000"/>
                  </a:schemeClr>
                </a:gs>
                <a:gs pos="51000">
                  <a:schemeClr val="accent1">
                    <a:tint val="83000"/>
                    <a:alpha val="75000"/>
                  </a:schemeClr>
                </a:gs>
                <a:gs pos="100000">
                  <a:schemeClr val="accent1">
                    <a:tint val="83000"/>
                    <a:lumMod val="20000"/>
                    <a:lumOff val="80000"/>
                    <a:alpha val="15000"/>
                  </a:schemeClr>
                </a:gs>
              </a:gsLst>
              <a:lin ang="5400000" scaled="0"/>
            </a:gradFill>
            <a:ln>
              <a:noFill/>
            </a:ln>
            <a:effectLst/>
          </c:spPr>
          <c:invertIfNegative val="0"/>
          <c:dLbls>
            <c:dLbl>
              <c:idx val="0"/>
              <c:tx>
                <c:rich>
                  <a:bodyPr/>
                  <a:lstStyle/>
                  <a:p>
                    <a:fld id="{9BCE13E2-5B90-43C7-9EC9-307636A1D2EF}"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Sheet1!$F$2</c:f>
              <c:numCache>
                <c:formatCode>_(* #,##0_);_(* \(#,##0\);_(* "-"??_);_(@_)</c:formatCode>
                <c:ptCount val="1"/>
                <c:pt idx="0">
                  <c:v>9.5</c:v>
                </c:pt>
              </c:numCache>
            </c:numRef>
          </c:val>
          <c:extLst>
            <c:ext xmlns:c16="http://schemas.microsoft.com/office/drawing/2014/chart" uri="{C3380CC4-5D6E-409C-BE32-E72D297353CC}">
              <c16:uniqueId val="{00000008-585D-4667-956C-25DC784F3949}"/>
            </c:ext>
          </c:extLst>
        </c:ser>
        <c:ser>
          <c:idx val="5"/>
          <c:order val="5"/>
          <c:tx>
            <c:strRef>
              <c:f>Sheet1!$G$1</c:f>
              <c:strCache>
                <c:ptCount val="1"/>
                <c:pt idx="0">
                  <c:v>FY'23</c:v>
                </c:pt>
              </c:strCache>
            </c:strRef>
          </c:tx>
          <c:spPr>
            <a:gradFill flip="none" rotWithShape="1">
              <a:gsLst>
                <a:gs pos="0">
                  <a:schemeClr val="accent1">
                    <a:tint val="65000"/>
                  </a:schemeClr>
                </a:gs>
                <a:gs pos="75000">
                  <a:schemeClr val="accent1">
                    <a:tint val="65000"/>
                    <a:lumMod val="60000"/>
                    <a:lumOff val="40000"/>
                  </a:schemeClr>
                </a:gs>
                <a:gs pos="51000">
                  <a:schemeClr val="accent1">
                    <a:tint val="65000"/>
                    <a:alpha val="75000"/>
                  </a:schemeClr>
                </a:gs>
                <a:gs pos="100000">
                  <a:schemeClr val="accent1">
                    <a:tint val="65000"/>
                    <a:lumMod val="20000"/>
                    <a:lumOff val="80000"/>
                    <a:alpha val="15000"/>
                  </a:schemeClr>
                </a:gs>
              </a:gsLst>
              <a:lin ang="5400000" scaled="0"/>
            </a:gradFill>
            <a:ln>
              <a:noFill/>
            </a:ln>
            <a:effectLst/>
          </c:spPr>
          <c:invertIfNegative val="0"/>
          <c:dLbls>
            <c:dLbl>
              <c:idx val="0"/>
              <c:tx>
                <c:rich>
                  <a:bodyPr/>
                  <a:lstStyle/>
                  <a:p>
                    <a:fld id="{6481257E-CFBD-442D-9097-83E257295B6D}"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Sheet1!$G$2</c:f>
              <c:numCache>
                <c:formatCode>_(* #,##0_);_(* \(#,##0\);_(* "-"??_);_(@_)</c:formatCode>
                <c:ptCount val="1"/>
                <c:pt idx="0">
                  <c:v>10.5</c:v>
                </c:pt>
              </c:numCache>
            </c:numRef>
          </c:val>
          <c:extLst>
            <c:ext xmlns:c16="http://schemas.microsoft.com/office/drawing/2014/chart" uri="{C3380CC4-5D6E-409C-BE32-E72D297353CC}">
              <c16:uniqueId val="{0000000A-585D-4667-956C-25DC784F3949}"/>
            </c:ext>
          </c:extLst>
        </c:ser>
        <c:ser>
          <c:idx val="6"/>
          <c:order val="6"/>
          <c:tx>
            <c:strRef>
              <c:f>Sheet1!$H$1</c:f>
              <c:strCache>
                <c:ptCount val="1"/>
                <c:pt idx="0">
                  <c:v>FY'24</c:v>
                </c:pt>
              </c:strCache>
            </c:strRef>
          </c:tx>
          <c:spPr>
            <a:gradFill flip="none" rotWithShape="1">
              <a:gsLst>
                <a:gs pos="0">
                  <a:schemeClr val="accent1">
                    <a:tint val="48000"/>
                  </a:schemeClr>
                </a:gs>
                <a:gs pos="75000">
                  <a:schemeClr val="accent1">
                    <a:tint val="48000"/>
                    <a:lumMod val="60000"/>
                    <a:lumOff val="40000"/>
                  </a:schemeClr>
                </a:gs>
                <a:gs pos="51000">
                  <a:schemeClr val="accent1">
                    <a:tint val="48000"/>
                    <a:alpha val="75000"/>
                  </a:schemeClr>
                </a:gs>
                <a:gs pos="100000">
                  <a:schemeClr val="accent1">
                    <a:tint val="48000"/>
                    <a:lumMod val="20000"/>
                    <a:lumOff val="80000"/>
                    <a:alpha val="15000"/>
                  </a:schemeClr>
                </a:gs>
              </a:gsLst>
              <a:lin ang="5400000" scaled="0"/>
            </a:gradFill>
            <a:ln>
              <a:noFill/>
            </a:ln>
            <a:effectLst/>
          </c:spPr>
          <c:invertIfNegative val="0"/>
          <c:dLbls>
            <c:dLbl>
              <c:idx val="0"/>
              <c:layout>
                <c:manualLayout>
                  <c:x val="2.3971959573919912E-3"/>
                  <c:y val="-1.8518518518518517E-2"/>
                </c:manualLayout>
              </c:layout>
              <c:tx>
                <c:rich>
                  <a:bodyPr wrap="square" lIns="38100" tIns="19050" rIns="38100" bIns="19050" anchor="ctr">
                    <a:noAutofit/>
                  </a:bodyPr>
                  <a:lstStyle/>
                  <a:p>
                    <a:pPr>
                      <a:defRPr/>
                    </a:pPr>
                    <a:fld id="{D6D57B89-AC77-415C-B9C9-D31B7311FDD1}" type="VALUE">
                      <a:rPr lang="en-US" smtClean="0"/>
                      <a:pPr>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6044235017879161E-2"/>
                      <c:h val="0.11668999708369787"/>
                    </c:manualLayout>
                  </c15:layout>
                  <c15:dlblFieldTable/>
                  <c15:showDataLabelsRange val="0"/>
                </c:ext>
                <c:ext xmlns:c16="http://schemas.microsoft.com/office/drawing/2014/chart" uri="{C3380CC4-5D6E-409C-BE32-E72D297353CC}">
                  <c16:uniqueId val="{00000000-1DB5-4E53-8E62-46C9E31282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EPS (Rs./share)</c:v>
                </c:pt>
              </c:strCache>
            </c:strRef>
          </c:cat>
          <c:val>
            <c:numRef>
              <c:f>Sheet1!$H$2</c:f>
              <c:numCache>
                <c:formatCode>_(* #,##0_);_(* \(#,##0\);_(* "-"??_);_(@_)</c:formatCode>
                <c:ptCount val="1"/>
                <c:pt idx="0">
                  <c:v>12.5</c:v>
                </c:pt>
              </c:numCache>
            </c:numRef>
          </c:val>
          <c:extLst>
            <c:ext xmlns:c16="http://schemas.microsoft.com/office/drawing/2014/chart" uri="{C3380CC4-5D6E-409C-BE32-E72D297353CC}">
              <c16:uniqueId val="{00000000-039C-405D-8FAF-697FF55B82F4}"/>
            </c:ext>
          </c:extLst>
        </c:ser>
        <c:ser>
          <c:idx val="7"/>
          <c:order val="7"/>
          <c:tx>
            <c:strRef>
              <c:f>Sheet1!$I$1</c:f>
              <c:strCache>
                <c:ptCount val="1"/>
                <c:pt idx="0">
                  <c:v>FY'25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EPS (Rs./share)</c:v>
                </c:pt>
              </c:strCache>
            </c:strRef>
          </c:cat>
          <c:val>
            <c:numRef>
              <c:f>Sheet1!$I$2</c:f>
              <c:numCache>
                <c:formatCode>_(* #,##0_);_(* \(#,##0\);_(* "-"??_);_(@_)</c:formatCode>
                <c:ptCount val="1"/>
                <c:pt idx="0">
                  <c:v>10.5</c:v>
                </c:pt>
              </c:numCache>
            </c:numRef>
          </c:val>
          <c:extLst>
            <c:ext xmlns:c16="http://schemas.microsoft.com/office/drawing/2014/chart" uri="{C3380CC4-5D6E-409C-BE32-E72D297353CC}">
              <c16:uniqueId val="{00000000-61DE-4A26-B272-9F8C52BE7DAB}"/>
            </c:ext>
          </c:extLst>
        </c:ser>
        <c:ser>
          <c:idx val="8"/>
          <c:order val="8"/>
          <c:tx>
            <c:strRef>
              <c:f>Sheet1!$J$1</c:f>
              <c:strCache>
                <c:ptCount val="1"/>
                <c:pt idx="0">
                  <c:v>Sep'25</c:v>
                </c:pt>
              </c:strCache>
            </c:strRef>
          </c:tx>
          <c:invertIfNegative val="0"/>
          <c:cat>
            <c:strRef>
              <c:f>Sheet1!$A$2</c:f>
              <c:strCache>
                <c:ptCount val="1"/>
                <c:pt idx="0">
                  <c:v>EPS (Rs./share)</c:v>
                </c:pt>
              </c:strCache>
            </c:strRef>
          </c:cat>
          <c:val>
            <c:numRef>
              <c:f>Sheet1!$J$2</c:f>
              <c:numCache>
                <c:formatCode>_(* #,##0_);_(* \(#,##0\);_(* "-"??_);_(@_)</c:formatCode>
                <c:ptCount val="1"/>
                <c:pt idx="0">
                  <c:v>5</c:v>
                </c:pt>
              </c:numCache>
            </c:numRef>
          </c:val>
          <c:extLst>
            <c:ext xmlns:c16="http://schemas.microsoft.com/office/drawing/2014/chart" uri="{C3380CC4-5D6E-409C-BE32-E72D297353CC}">
              <c16:uniqueId val="{00000000-948F-4EAF-B9CE-86C341806B56}"/>
            </c:ext>
          </c:extLst>
        </c:ser>
        <c:dLbls>
          <c:showLegendKey val="0"/>
          <c:showVal val="0"/>
          <c:showCatName val="0"/>
          <c:showSerName val="0"/>
          <c:showPercent val="0"/>
          <c:showBubbleSize val="0"/>
        </c:dLbls>
        <c:gapWidth val="355"/>
        <c:overlap val="-70"/>
        <c:axId val="387258992"/>
        <c:axId val="387257424"/>
      </c:barChart>
      <c:catAx>
        <c:axId val="38725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7424"/>
        <c:crosses val="autoZero"/>
        <c:auto val="1"/>
        <c:lblAlgn val="ctr"/>
        <c:lblOffset val="100"/>
        <c:noMultiLvlLbl val="0"/>
      </c:catAx>
      <c:valAx>
        <c:axId val="387257424"/>
        <c:scaling>
          <c:orientation val="minMax"/>
        </c:scaling>
        <c:delete val="1"/>
        <c:axPos val="l"/>
        <c:numFmt formatCode="_(* #,##0_);_(* \(#,##0\);_(* &quot;-&quot;??_);_(@_)" sourceLinked="1"/>
        <c:majorTickMark val="none"/>
        <c:minorTickMark val="none"/>
        <c:tickLblPos val="nextTo"/>
        <c:crossAx val="387258992"/>
        <c:crosses val="autoZero"/>
        <c:crossBetween val="between"/>
      </c:valAx>
      <c:spPr>
        <a:noFill/>
        <a:ln>
          <a:noFill/>
        </a:ln>
        <a:effectLst/>
      </c:spPr>
    </c:plotArea>
    <c:legend>
      <c:legendPos val="b"/>
      <c:layout>
        <c:manualLayout>
          <c:xMode val="edge"/>
          <c:yMode val="edge"/>
          <c:x val="0.15397583834852913"/>
          <c:y val="0.8774817731116944"/>
          <c:w val="0.74478436938769155"/>
          <c:h val="9.47404491105278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854360831304003E-2"/>
          <c:y val="4.0675867075679176E-2"/>
          <c:w val="0.94842376833595954"/>
          <c:h val="0.70093878335385518"/>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4">
                    <a:shade val="47000"/>
                  </a:schemeClr>
                </a:gs>
                <a:gs pos="75000">
                  <a:schemeClr val="accent4">
                    <a:shade val="47000"/>
                    <a:lumMod val="60000"/>
                    <a:lumOff val="40000"/>
                  </a:schemeClr>
                </a:gs>
                <a:gs pos="51000">
                  <a:schemeClr val="accent4">
                    <a:shade val="47000"/>
                    <a:alpha val="75000"/>
                  </a:schemeClr>
                </a:gs>
                <a:gs pos="100000">
                  <a:schemeClr val="accent4">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Sheet1!$B$2</c:f>
            </c:numRef>
          </c:val>
          <c:extLst>
            <c:ext xmlns:c16="http://schemas.microsoft.com/office/drawing/2014/chart" uri="{C3380CC4-5D6E-409C-BE32-E72D297353CC}">
              <c16:uniqueId val="{00000000-0A60-42C5-941A-FA2EED2F34D6}"/>
            </c:ext>
          </c:extLst>
        </c:ser>
        <c:ser>
          <c:idx val="1"/>
          <c:order val="1"/>
          <c:tx>
            <c:strRef>
              <c:f>Sheet1!$C$1</c:f>
              <c:strCache>
                <c:ptCount val="1"/>
                <c:pt idx="0">
                  <c:v>FY'18</c:v>
                </c:pt>
              </c:strCache>
            </c:strRef>
          </c:tx>
          <c:spPr>
            <a:gradFill flip="none" rotWithShape="1">
              <a:gsLst>
                <a:gs pos="0">
                  <a:schemeClr val="accent4">
                    <a:shade val="65000"/>
                  </a:schemeClr>
                </a:gs>
                <a:gs pos="75000">
                  <a:schemeClr val="accent4">
                    <a:shade val="65000"/>
                    <a:lumMod val="60000"/>
                    <a:lumOff val="40000"/>
                  </a:schemeClr>
                </a:gs>
                <a:gs pos="51000">
                  <a:schemeClr val="accent4">
                    <a:shade val="65000"/>
                    <a:alpha val="75000"/>
                  </a:schemeClr>
                </a:gs>
                <a:gs pos="100000">
                  <a:schemeClr val="accent4">
                    <a:shade val="65000"/>
                    <a:lumMod val="20000"/>
                    <a:lumOff val="80000"/>
                    <a:alpha val="15000"/>
                  </a:schemeClr>
                </a:gs>
              </a:gsLst>
              <a:lin ang="5400000" scaled="0"/>
            </a:gradFill>
            <a:ln>
              <a:noFill/>
            </a:ln>
            <a:effectLst/>
          </c:spPr>
          <c:invertIfNegative val="0"/>
          <c:dLbls>
            <c:dLbl>
              <c:idx val="0"/>
              <c:tx>
                <c:rich>
                  <a:bodyPr/>
                  <a:lstStyle/>
                  <a:p>
                    <a:r>
                      <a:rPr lang="en-US" dirty="0"/>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Sheet1!$C$2</c:f>
            </c:numRef>
          </c:val>
          <c:extLst>
            <c:ext xmlns:c16="http://schemas.microsoft.com/office/drawing/2014/chart" uri="{C3380CC4-5D6E-409C-BE32-E72D297353CC}">
              <c16:uniqueId val="{00000002-0A60-42C5-941A-FA2EED2F34D6}"/>
            </c:ext>
          </c:extLst>
        </c:ser>
        <c:ser>
          <c:idx val="2"/>
          <c:order val="2"/>
          <c:tx>
            <c:strRef>
              <c:f>Sheet1!$D$1</c:f>
              <c:strCache>
                <c:ptCount val="1"/>
                <c:pt idx="0">
                  <c:v>FY'19</c:v>
                </c:pt>
              </c:strCache>
            </c:strRef>
          </c:tx>
          <c:spPr>
            <a:gradFill flip="none" rotWithShape="1">
              <a:gsLst>
                <a:gs pos="0">
                  <a:schemeClr val="accent4">
                    <a:shade val="82000"/>
                  </a:schemeClr>
                </a:gs>
                <a:gs pos="75000">
                  <a:schemeClr val="accent4">
                    <a:shade val="82000"/>
                    <a:lumMod val="60000"/>
                    <a:lumOff val="40000"/>
                  </a:schemeClr>
                </a:gs>
                <a:gs pos="51000">
                  <a:schemeClr val="accent4">
                    <a:shade val="82000"/>
                    <a:alpha val="75000"/>
                  </a:schemeClr>
                </a:gs>
                <a:gs pos="100000">
                  <a:schemeClr val="accent4">
                    <a:shade val="82000"/>
                    <a:lumMod val="20000"/>
                    <a:lumOff val="80000"/>
                    <a:alpha val="15000"/>
                  </a:schemeClr>
                </a:gs>
              </a:gsLst>
              <a:lin ang="5400000" scaled="0"/>
            </a:gradFill>
            <a:ln>
              <a:noFill/>
            </a:ln>
            <a:effectLst/>
          </c:spPr>
          <c:invertIfNegative val="0"/>
          <c:dLbls>
            <c:dLbl>
              <c:idx val="0"/>
              <c:tx>
                <c:rich>
                  <a:bodyPr/>
                  <a:lstStyle/>
                  <a:p>
                    <a:fld id="{7A4D7F02-5664-48A0-A6A8-9B11F7FA2929}"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Sheet1!$D$2</c:f>
            </c:numRef>
          </c:val>
          <c:extLst>
            <c:ext xmlns:c16="http://schemas.microsoft.com/office/drawing/2014/chart" uri="{C3380CC4-5D6E-409C-BE32-E72D297353CC}">
              <c16:uniqueId val="{00000004-0A60-42C5-941A-FA2EED2F34D6}"/>
            </c:ext>
          </c:extLst>
        </c:ser>
        <c:ser>
          <c:idx val="3"/>
          <c:order val="3"/>
          <c:tx>
            <c:strRef>
              <c:f>Sheet1!$E$1</c:f>
              <c:strCache>
                <c:ptCount val="1"/>
                <c:pt idx="0">
                  <c:v>FY'21</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dLbl>
              <c:idx val="0"/>
              <c:tx>
                <c:rich>
                  <a:bodyPr/>
                  <a:lstStyle/>
                  <a:p>
                    <a:r>
                      <a:rPr lang="en-US" dirty="0"/>
                      <a:t>*</a:t>
                    </a:r>
                    <a:fld id="{BA37EC81-FC75-4E09-B2E3-8BBFFA6B020A}"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Sheet1!$E$2</c:f>
              <c:numCache>
                <c:formatCode>_(* #,##0_);_(* \(#,##0\);_(* "-"??_);_(@_)</c:formatCode>
                <c:ptCount val="1"/>
                <c:pt idx="0">
                  <c:v>42</c:v>
                </c:pt>
              </c:numCache>
            </c:numRef>
          </c:val>
          <c:extLst>
            <c:ext xmlns:c16="http://schemas.microsoft.com/office/drawing/2014/chart" uri="{C3380CC4-5D6E-409C-BE32-E72D297353CC}">
              <c16:uniqueId val="{00000006-0A60-42C5-941A-FA2EED2F34D6}"/>
            </c:ext>
          </c:extLst>
        </c:ser>
        <c:ser>
          <c:idx val="4"/>
          <c:order val="4"/>
          <c:tx>
            <c:strRef>
              <c:f>Sheet1!$F$1</c:f>
              <c:strCache>
                <c:ptCount val="1"/>
                <c:pt idx="0">
                  <c:v>FY'22</c:v>
                </c:pt>
              </c:strCache>
            </c:strRef>
          </c:tx>
          <c:spPr>
            <a:gradFill flip="none" rotWithShape="1">
              <a:gsLst>
                <a:gs pos="0">
                  <a:schemeClr val="accent4">
                    <a:tint val="83000"/>
                  </a:schemeClr>
                </a:gs>
                <a:gs pos="75000">
                  <a:schemeClr val="accent4">
                    <a:tint val="83000"/>
                    <a:lumMod val="60000"/>
                    <a:lumOff val="40000"/>
                  </a:schemeClr>
                </a:gs>
                <a:gs pos="51000">
                  <a:schemeClr val="accent4">
                    <a:tint val="83000"/>
                    <a:alpha val="75000"/>
                  </a:schemeClr>
                </a:gs>
                <a:gs pos="100000">
                  <a:schemeClr val="accent4">
                    <a:tint val="83000"/>
                    <a:lumMod val="20000"/>
                    <a:lumOff val="80000"/>
                    <a:alpha val="15000"/>
                  </a:schemeClr>
                </a:gs>
              </a:gsLst>
              <a:lin ang="5400000" scaled="0"/>
            </a:gradFill>
            <a:ln>
              <a:noFill/>
            </a:ln>
            <a:effectLst/>
          </c:spPr>
          <c:invertIfNegative val="0"/>
          <c:dLbls>
            <c:dLbl>
              <c:idx val="0"/>
              <c:tx>
                <c:rich>
                  <a:bodyPr/>
                  <a:lstStyle/>
                  <a:p>
                    <a:fld id="{0CFBA02D-114E-4B50-8B9E-CC608A7A3E99}"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Sheet1!$F$2</c:f>
              <c:numCache>
                <c:formatCode>_(* #,##0_);_(* \(#,##0\);_(* "-"??_);_(@_)</c:formatCode>
                <c:ptCount val="1"/>
                <c:pt idx="0">
                  <c:v>49.5</c:v>
                </c:pt>
              </c:numCache>
            </c:numRef>
          </c:val>
          <c:extLst>
            <c:ext xmlns:c16="http://schemas.microsoft.com/office/drawing/2014/chart" uri="{C3380CC4-5D6E-409C-BE32-E72D297353CC}">
              <c16:uniqueId val="{00000008-0A60-42C5-941A-FA2EED2F34D6}"/>
            </c:ext>
          </c:extLst>
        </c:ser>
        <c:ser>
          <c:idx val="5"/>
          <c:order val="5"/>
          <c:tx>
            <c:strRef>
              <c:f>Sheet1!$G$1</c:f>
              <c:strCache>
                <c:ptCount val="1"/>
                <c:pt idx="0">
                  <c:v>FY'23</c:v>
                </c:pt>
              </c:strCache>
            </c:strRef>
          </c:tx>
          <c:spPr>
            <a:gradFill flip="none" rotWithShape="1">
              <a:gsLst>
                <a:gs pos="0">
                  <a:schemeClr val="accent4">
                    <a:tint val="65000"/>
                  </a:schemeClr>
                </a:gs>
                <a:gs pos="75000">
                  <a:schemeClr val="accent4">
                    <a:tint val="65000"/>
                    <a:lumMod val="60000"/>
                    <a:lumOff val="40000"/>
                  </a:schemeClr>
                </a:gs>
                <a:gs pos="51000">
                  <a:schemeClr val="accent4">
                    <a:tint val="65000"/>
                    <a:alpha val="75000"/>
                  </a:schemeClr>
                </a:gs>
                <a:gs pos="100000">
                  <a:schemeClr val="accent4">
                    <a:tint val="65000"/>
                    <a:lumMod val="20000"/>
                    <a:lumOff val="80000"/>
                    <a:alpha val="15000"/>
                  </a:schemeClr>
                </a:gs>
              </a:gsLst>
              <a:lin ang="5400000" scaled="0"/>
            </a:gradFill>
            <a:ln>
              <a:noFill/>
            </a:ln>
            <a:effectLst/>
          </c:spPr>
          <c:invertIfNegative val="0"/>
          <c:dLbls>
            <c:dLbl>
              <c:idx val="0"/>
              <c:layout>
                <c:manualLayout>
                  <c:x val="4.6887483330945888E-3"/>
                  <c:y val="1.7793467660080439E-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B698808-E765-45CF-A097-F4745AD3EAB4}"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2817413494439214E-2"/>
                      <c:h val="5.6991409313812705E-2"/>
                    </c:manualLayout>
                  </c15:layout>
                  <c15:dlblFieldTable/>
                  <c15:showDataLabelsRange val="0"/>
                </c:ext>
                <c:ext xmlns:c16="http://schemas.microsoft.com/office/drawing/2014/chart" uri="{C3380CC4-5D6E-409C-BE32-E72D297353CC}">
                  <c16:uniqueId val="{00000009-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Sheet1!$G$2</c:f>
              <c:numCache>
                <c:formatCode>_(* #,##0_);_(* \(#,##0\);_(* "-"??_);_(@_)</c:formatCode>
                <c:ptCount val="1"/>
                <c:pt idx="0">
                  <c:v>50.5</c:v>
                </c:pt>
              </c:numCache>
            </c:numRef>
          </c:val>
          <c:extLst>
            <c:ext xmlns:c16="http://schemas.microsoft.com/office/drawing/2014/chart" uri="{C3380CC4-5D6E-409C-BE32-E72D297353CC}">
              <c16:uniqueId val="{0000000A-0A60-42C5-941A-FA2EED2F34D6}"/>
            </c:ext>
          </c:extLst>
        </c:ser>
        <c:ser>
          <c:idx val="6"/>
          <c:order val="6"/>
          <c:tx>
            <c:strRef>
              <c:f>Sheet1!$H$1</c:f>
              <c:strCache>
                <c:ptCount val="1"/>
                <c:pt idx="0">
                  <c:v>FY'24</c:v>
                </c:pt>
              </c:strCache>
            </c:strRef>
          </c:tx>
          <c:spPr>
            <a:gradFill flip="none" rotWithShape="1">
              <a:gsLst>
                <a:gs pos="0">
                  <a:schemeClr val="accent4">
                    <a:tint val="48000"/>
                  </a:schemeClr>
                </a:gs>
                <a:gs pos="75000">
                  <a:schemeClr val="accent4">
                    <a:tint val="48000"/>
                    <a:lumMod val="60000"/>
                    <a:lumOff val="40000"/>
                  </a:schemeClr>
                </a:gs>
                <a:gs pos="51000">
                  <a:schemeClr val="accent4">
                    <a:tint val="48000"/>
                    <a:alpha val="75000"/>
                  </a:schemeClr>
                </a:gs>
                <a:gs pos="100000">
                  <a:schemeClr val="accent4">
                    <a:tint val="48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2C0C585-95D5-4B23-827D-91017EFBC23A}"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9D6-4591-9AC7-6EFFBFAF9E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Sheet1!$H$2</c:f>
              <c:numCache>
                <c:formatCode>_(* #,##0_);_(* \(#,##0\);_(* "-"??_);_(@_)</c:formatCode>
                <c:ptCount val="1"/>
                <c:pt idx="0">
                  <c:v>61</c:v>
                </c:pt>
              </c:numCache>
            </c:numRef>
          </c:val>
          <c:extLst>
            <c:ext xmlns:c16="http://schemas.microsoft.com/office/drawing/2014/chart" uri="{C3380CC4-5D6E-409C-BE32-E72D297353CC}">
              <c16:uniqueId val="{00000000-88B5-4411-924E-7E007E7CD45D}"/>
            </c:ext>
          </c:extLst>
        </c:ser>
        <c:ser>
          <c:idx val="7"/>
          <c:order val="7"/>
          <c:tx>
            <c:strRef>
              <c:f>Sheet1!$I$1</c:f>
              <c:strCache>
                <c:ptCount val="1"/>
                <c:pt idx="0">
                  <c:v>FY'25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Book Value (Rs./share)</c:v>
                </c:pt>
              </c:strCache>
            </c:strRef>
          </c:cat>
          <c:val>
            <c:numRef>
              <c:f>Sheet1!$I$2</c:f>
              <c:numCache>
                <c:formatCode>_(* #,##0_);_(* \(#,##0\);_(* "-"??_);_(@_)</c:formatCode>
                <c:ptCount val="1"/>
                <c:pt idx="0">
                  <c:v>66.5</c:v>
                </c:pt>
              </c:numCache>
            </c:numRef>
          </c:val>
          <c:extLst>
            <c:ext xmlns:c16="http://schemas.microsoft.com/office/drawing/2014/chart" uri="{C3380CC4-5D6E-409C-BE32-E72D297353CC}">
              <c16:uniqueId val="{00000000-236E-4197-BD73-1DF469E27C0F}"/>
            </c:ext>
          </c:extLst>
        </c:ser>
        <c:ser>
          <c:idx val="8"/>
          <c:order val="8"/>
          <c:tx>
            <c:strRef>
              <c:f>Sheet1!$J$1</c:f>
              <c:strCache>
                <c:ptCount val="1"/>
                <c:pt idx="0">
                  <c:v>Sep'25</c:v>
                </c:pt>
              </c:strCache>
            </c:strRef>
          </c:tx>
          <c:invertIfNegative val="0"/>
          <c:cat>
            <c:strRef>
              <c:f>Sheet1!$A$2</c:f>
              <c:strCache>
                <c:ptCount val="1"/>
                <c:pt idx="0">
                  <c:v>Book Value (Rs./share)</c:v>
                </c:pt>
              </c:strCache>
            </c:strRef>
          </c:cat>
          <c:val>
            <c:numRef>
              <c:f>Sheet1!$J$2</c:f>
              <c:numCache>
                <c:formatCode>_(* #,##0_);_(* \(#,##0\);_(* "-"??_);_(@_)</c:formatCode>
                <c:ptCount val="1"/>
                <c:pt idx="0">
                  <c:v>70.015000000000001</c:v>
                </c:pt>
              </c:numCache>
            </c:numRef>
          </c:val>
          <c:extLst>
            <c:ext xmlns:c16="http://schemas.microsoft.com/office/drawing/2014/chart" uri="{C3380CC4-5D6E-409C-BE32-E72D297353CC}">
              <c16:uniqueId val="{00000000-F523-4C5A-9769-5309272B7921}"/>
            </c:ext>
          </c:extLst>
        </c:ser>
        <c:dLbls>
          <c:showLegendKey val="0"/>
          <c:showVal val="0"/>
          <c:showCatName val="0"/>
          <c:showSerName val="0"/>
          <c:showPercent val="0"/>
          <c:showBubbleSize val="0"/>
        </c:dLbls>
        <c:gapWidth val="355"/>
        <c:overlap val="-70"/>
        <c:axId val="387262520"/>
        <c:axId val="387263304"/>
      </c:barChart>
      <c:catAx>
        <c:axId val="38726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3304"/>
        <c:crosses val="autoZero"/>
        <c:auto val="1"/>
        <c:lblAlgn val="ctr"/>
        <c:lblOffset val="100"/>
        <c:noMultiLvlLbl val="0"/>
      </c:catAx>
      <c:valAx>
        <c:axId val="387263304"/>
        <c:scaling>
          <c:orientation val="minMax"/>
        </c:scaling>
        <c:delete val="1"/>
        <c:axPos val="l"/>
        <c:numFmt formatCode="_(* #,##0_);_(* \(#,##0\);_(* &quot;-&quot;??_);_(@_)" sourceLinked="1"/>
        <c:majorTickMark val="none"/>
        <c:minorTickMark val="none"/>
        <c:tickLblPos val="nextTo"/>
        <c:crossAx val="387262520"/>
        <c:crosses val="autoZero"/>
        <c:crossBetween val="between"/>
      </c:valAx>
      <c:spPr>
        <a:noFill/>
        <a:ln>
          <a:noFill/>
        </a:ln>
        <a:effectLst/>
      </c:spPr>
    </c:plotArea>
    <c:legend>
      <c:legendPos val="b"/>
      <c:layout>
        <c:manualLayout>
          <c:xMode val="edge"/>
          <c:yMode val="edge"/>
          <c:x val="0.13579907347379397"/>
          <c:y val="0.88039515732984108"/>
          <c:w val="0.73543497555205395"/>
          <c:h val="9.24875979530394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115624986078879E-2"/>
          <c:y val="4.954954954954955E-2"/>
          <c:w val="0.94588437501392109"/>
          <c:h val="0.70193374476839043"/>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Sheet1!$B$2:$B$5</c:f>
            </c:numRef>
          </c:val>
          <c:extLst>
            <c:ext xmlns:c16="http://schemas.microsoft.com/office/drawing/2014/chart" uri="{C3380CC4-5D6E-409C-BE32-E72D297353CC}">
              <c16:uniqueId val="{00000000-4E7D-4B63-A4B9-98A21A2D97D4}"/>
            </c:ext>
          </c:extLst>
        </c:ser>
        <c:ser>
          <c:idx val="1"/>
          <c:order val="1"/>
          <c:tx>
            <c:strRef>
              <c:f>Sheet1!$C$1</c:f>
              <c:strCache>
                <c:ptCount val="1"/>
                <c:pt idx="0">
                  <c:v>FY'18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Sheet1!$C$2:$C$5</c:f>
            </c:numRef>
          </c:val>
          <c:extLst>
            <c:ext xmlns:c16="http://schemas.microsoft.com/office/drawing/2014/chart" uri="{C3380CC4-5D6E-409C-BE32-E72D297353CC}">
              <c16:uniqueId val="{00000001-4E7D-4B63-A4B9-98A21A2D97D4}"/>
            </c:ext>
          </c:extLst>
        </c:ser>
        <c:ser>
          <c:idx val="2"/>
          <c:order val="2"/>
          <c:tx>
            <c:strRef>
              <c:f>Sheet1!$D$1</c:f>
              <c:strCache>
                <c:ptCount val="1"/>
                <c:pt idx="0">
                  <c:v>FY'19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Sheet1!$D$2:$D$5</c:f>
            </c:numRef>
          </c:val>
          <c:extLst>
            <c:ext xmlns:c16="http://schemas.microsoft.com/office/drawing/2014/chart" uri="{C3380CC4-5D6E-409C-BE32-E72D297353CC}">
              <c16:uniqueId val="{00000002-4E7D-4B63-A4B9-98A21A2D97D4}"/>
            </c:ext>
          </c:extLst>
        </c:ser>
        <c:ser>
          <c:idx val="3"/>
          <c:order val="3"/>
          <c:tx>
            <c:strRef>
              <c:f>Sheet1!$E$1</c:f>
              <c:strCache>
                <c:ptCount val="1"/>
                <c:pt idx="0">
                  <c:v>FY'21</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Sheet1!$E$2:$E$5</c:f>
              <c:numCache>
                <c:formatCode>General</c:formatCode>
                <c:ptCount val="1"/>
                <c:pt idx="0">
                  <c:v>1357</c:v>
                </c:pt>
              </c:numCache>
            </c:numRef>
          </c:val>
          <c:extLst>
            <c:ext xmlns:c16="http://schemas.microsoft.com/office/drawing/2014/chart" uri="{C3380CC4-5D6E-409C-BE32-E72D297353CC}">
              <c16:uniqueId val="{00000003-4E7D-4B63-A4B9-98A21A2D97D4}"/>
            </c:ext>
          </c:extLst>
        </c:ser>
        <c:ser>
          <c:idx val="4"/>
          <c:order val="4"/>
          <c:tx>
            <c:strRef>
              <c:f>Sheet1!$F$1</c:f>
              <c:strCache>
                <c:ptCount val="1"/>
                <c:pt idx="0">
                  <c:v>FY'22</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Sheet1!$F$2:$F$5</c:f>
              <c:numCache>
                <c:formatCode>General</c:formatCode>
                <c:ptCount val="1"/>
                <c:pt idx="0">
                  <c:v>1847</c:v>
                </c:pt>
              </c:numCache>
            </c:numRef>
          </c:val>
          <c:extLst>
            <c:ext xmlns:c16="http://schemas.microsoft.com/office/drawing/2014/chart" uri="{C3380CC4-5D6E-409C-BE32-E72D297353CC}">
              <c16:uniqueId val="{00000004-4E7D-4B63-A4B9-98A21A2D97D4}"/>
            </c:ext>
          </c:extLst>
        </c:ser>
        <c:ser>
          <c:idx val="5"/>
          <c:order val="5"/>
          <c:tx>
            <c:strRef>
              <c:f>Sheet1!$G$1</c:f>
              <c:strCache>
                <c:ptCount val="1"/>
                <c:pt idx="0">
                  <c:v>FY'23</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Sheet1!$G$2:$G$5</c:f>
              <c:numCache>
                <c:formatCode>General</c:formatCode>
                <c:ptCount val="1"/>
                <c:pt idx="0">
                  <c:v>2209</c:v>
                </c:pt>
              </c:numCache>
            </c:numRef>
          </c:val>
          <c:extLst>
            <c:ext xmlns:c16="http://schemas.microsoft.com/office/drawing/2014/chart" uri="{C3380CC4-5D6E-409C-BE32-E72D297353CC}">
              <c16:uniqueId val="{00000005-4E7D-4B63-A4B9-98A21A2D97D4}"/>
            </c:ext>
          </c:extLst>
        </c:ser>
        <c:ser>
          <c:idx val="6"/>
          <c:order val="6"/>
          <c:tx>
            <c:strRef>
              <c:f>Sheet1!$H$1</c:f>
              <c:strCache>
                <c:ptCount val="1"/>
                <c:pt idx="0">
                  <c:v>FY'24</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Sheet1!$H$2:$H$5</c:f>
              <c:numCache>
                <c:formatCode>General</c:formatCode>
                <c:ptCount val="1"/>
                <c:pt idx="0">
                  <c:v>2298</c:v>
                </c:pt>
              </c:numCache>
            </c:numRef>
          </c:val>
          <c:extLst>
            <c:ext xmlns:c16="http://schemas.microsoft.com/office/drawing/2014/chart" uri="{C3380CC4-5D6E-409C-BE32-E72D297353CC}">
              <c16:uniqueId val="{00000000-F9C5-4362-9082-A6D7D5F9F5EB}"/>
            </c:ext>
          </c:extLst>
        </c:ser>
        <c:ser>
          <c:idx val="7"/>
          <c:order val="7"/>
          <c:tx>
            <c:strRef>
              <c:f>Sheet1!$I$1</c:f>
              <c:strCache>
                <c:ptCount val="1"/>
                <c:pt idx="0">
                  <c:v>FY'25</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Sheet1!$I$2:$I$5</c:f>
              <c:numCache>
                <c:formatCode>General</c:formatCode>
                <c:ptCount val="1"/>
                <c:pt idx="0">
                  <c:v>2433</c:v>
                </c:pt>
              </c:numCache>
            </c:numRef>
          </c:val>
          <c:extLst>
            <c:ext xmlns:c16="http://schemas.microsoft.com/office/drawing/2014/chart" uri="{C3380CC4-5D6E-409C-BE32-E72D297353CC}">
              <c16:uniqueId val="{00000000-7CC8-4032-B400-AA7CEE6DD134}"/>
            </c:ext>
          </c:extLst>
        </c:ser>
        <c:ser>
          <c:idx val="8"/>
          <c:order val="8"/>
          <c:tx>
            <c:strRef>
              <c:f>Sheet1!$J$1</c:f>
              <c:strCache>
                <c:ptCount val="1"/>
                <c:pt idx="0">
                  <c:v>Sep'25</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Sheet1!$J$2:$J$5</c:f>
              <c:numCache>
                <c:formatCode>General</c:formatCode>
                <c:ptCount val="1"/>
                <c:pt idx="0">
                  <c:v>1258</c:v>
                </c:pt>
              </c:numCache>
            </c:numRef>
          </c:val>
          <c:extLst>
            <c:ext xmlns:c16="http://schemas.microsoft.com/office/drawing/2014/chart" uri="{C3380CC4-5D6E-409C-BE32-E72D297353CC}">
              <c16:uniqueId val="{00000000-87DF-40D7-B9A9-80D7EB070546}"/>
            </c:ext>
          </c:extLst>
        </c:ser>
        <c:dLbls>
          <c:dLblPos val="outEnd"/>
          <c:showLegendKey val="0"/>
          <c:showVal val="1"/>
          <c:showCatName val="0"/>
          <c:showSerName val="0"/>
          <c:showPercent val="0"/>
          <c:showBubbleSize val="0"/>
        </c:dLbls>
        <c:gapWidth val="355"/>
        <c:overlap val="-70"/>
        <c:axId val="384605744"/>
        <c:axId val="384597120"/>
      </c:barChart>
      <c:catAx>
        <c:axId val="38460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7120"/>
        <c:crosses val="autoZero"/>
        <c:auto val="1"/>
        <c:lblAlgn val="ctr"/>
        <c:lblOffset val="100"/>
        <c:noMultiLvlLbl val="0"/>
      </c:catAx>
      <c:valAx>
        <c:axId val="384597120"/>
        <c:scaling>
          <c:orientation val="minMax"/>
        </c:scaling>
        <c:delete val="1"/>
        <c:axPos val="l"/>
        <c:numFmt formatCode="General" sourceLinked="1"/>
        <c:majorTickMark val="none"/>
        <c:minorTickMark val="none"/>
        <c:tickLblPos val="nextTo"/>
        <c:crossAx val="38460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Sheet1!$B$2</c:f>
            </c:numRef>
          </c:val>
          <c:extLst>
            <c:ext xmlns:c16="http://schemas.microsoft.com/office/drawing/2014/chart" uri="{C3380CC4-5D6E-409C-BE32-E72D297353CC}">
              <c16:uniqueId val="{00000000-CE61-4AD7-965F-D39DF0B72B00}"/>
            </c:ext>
          </c:extLst>
        </c:ser>
        <c:ser>
          <c:idx val="1"/>
          <c:order val="1"/>
          <c:tx>
            <c:strRef>
              <c:f>Sheet1!$C$1</c:f>
              <c:strCache>
                <c:ptCount val="1"/>
                <c:pt idx="0">
                  <c:v>FY'18</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Sheet1!$C$2</c:f>
            </c:numRef>
          </c:val>
          <c:extLst>
            <c:ext xmlns:c16="http://schemas.microsoft.com/office/drawing/2014/chart" uri="{C3380CC4-5D6E-409C-BE32-E72D297353CC}">
              <c16:uniqueId val="{00000001-CE61-4AD7-965F-D39DF0B72B00}"/>
            </c:ext>
          </c:extLst>
        </c:ser>
        <c:ser>
          <c:idx val="2"/>
          <c:order val="2"/>
          <c:tx>
            <c:strRef>
              <c:f>Sheet1!$D$1</c:f>
              <c:strCache>
                <c:ptCount val="1"/>
                <c:pt idx="0">
                  <c:v>FY'19</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Sheet1!$D$2</c:f>
            </c:numRef>
          </c:val>
          <c:extLst>
            <c:ext xmlns:c16="http://schemas.microsoft.com/office/drawing/2014/chart" uri="{C3380CC4-5D6E-409C-BE32-E72D297353CC}">
              <c16:uniqueId val="{00000002-CE61-4AD7-965F-D39DF0B72B00}"/>
            </c:ext>
          </c:extLst>
        </c:ser>
        <c:ser>
          <c:idx val="3"/>
          <c:order val="3"/>
          <c:tx>
            <c:strRef>
              <c:f>Sheet1!$E$1</c:f>
              <c:strCache>
                <c:ptCount val="1"/>
                <c:pt idx="0">
                  <c:v>FY'21</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Sheet1!$E$2</c:f>
              <c:numCache>
                <c:formatCode>General</c:formatCode>
                <c:ptCount val="1"/>
                <c:pt idx="0">
                  <c:v>587</c:v>
                </c:pt>
              </c:numCache>
            </c:numRef>
          </c:val>
          <c:extLst>
            <c:ext xmlns:c16="http://schemas.microsoft.com/office/drawing/2014/chart" uri="{C3380CC4-5D6E-409C-BE32-E72D297353CC}">
              <c16:uniqueId val="{00000003-CE61-4AD7-965F-D39DF0B72B00}"/>
            </c:ext>
          </c:extLst>
        </c:ser>
        <c:ser>
          <c:idx val="4"/>
          <c:order val="4"/>
          <c:tx>
            <c:strRef>
              <c:f>Sheet1!$F$1</c:f>
              <c:strCache>
                <c:ptCount val="1"/>
                <c:pt idx="0">
                  <c:v>FY'22</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Sheet1!$F$2</c:f>
              <c:numCache>
                <c:formatCode>General</c:formatCode>
                <c:ptCount val="1"/>
                <c:pt idx="0">
                  <c:v>704</c:v>
                </c:pt>
              </c:numCache>
            </c:numRef>
          </c:val>
          <c:extLst>
            <c:ext xmlns:c16="http://schemas.microsoft.com/office/drawing/2014/chart" uri="{C3380CC4-5D6E-409C-BE32-E72D297353CC}">
              <c16:uniqueId val="{00000004-CE61-4AD7-965F-D39DF0B72B00}"/>
            </c:ext>
          </c:extLst>
        </c:ser>
        <c:ser>
          <c:idx val="5"/>
          <c:order val="5"/>
          <c:tx>
            <c:strRef>
              <c:f>Sheet1!$G$1</c:f>
              <c:strCache>
                <c:ptCount val="1"/>
                <c:pt idx="0">
                  <c:v>FY'23</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Sheet1!$G$2</c:f>
              <c:numCache>
                <c:formatCode>General</c:formatCode>
                <c:ptCount val="1"/>
                <c:pt idx="0">
                  <c:v>743</c:v>
                </c:pt>
              </c:numCache>
            </c:numRef>
          </c:val>
          <c:extLst>
            <c:ext xmlns:c16="http://schemas.microsoft.com/office/drawing/2014/chart" uri="{C3380CC4-5D6E-409C-BE32-E72D297353CC}">
              <c16:uniqueId val="{00000005-CE61-4AD7-965F-D39DF0B72B00}"/>
            </c:ext>
          </c:extLst>
        </c:ser>
        <c:ser>
          <c:idx val="6"/>
          <c:order val="6"/>
          <c:tx>
            <c:strRef>
              <c:f>Sheet1!$H$1</c:f>
              <c:strCache>
                <c:ptCount val="1"/>
                <c:pt idx="0">
                  <c:v>FY'24</c:v>
                </c:pt>
              </c:strCache>
            </c:strRef>
          </c:tx>
          <c:spPr>
            <a:gradFill flip="none" rotWithShape="1">
              <a:gsLst>
                <a:gs pos="0">
                  <a:schemeClr val="accent6">
                    <a:tint val="48000"/>
                  </a:schemeClr>
                </a:gs>
                <a:gs pos="75000">
                  <a:schemeClr val="accent6">
                    <a:tint val="48000"/>
                    <a:lumMod val="60000"/>
                    <a:lumOff val="40000"/>
                  </a:schemeClr>
                </a:gs>
                <a:gs pos="51000">
                  <a:schemeClr val="accent6">
                    <a:tint val="48000"/>
                    <a:alpha val="75000"/>
                  </a:schemeClr>
                </a:gs>
                <a:gs pos="100000">
                  <a:schemeClr val="accent6">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Sheet1!$H$2</c:f>
              <c:numCache>
                <c:formatCode>General</c:formatCode>
                <c:ptCount val="1"/>
                <c:pt idx="0">
                  <c:v>786</c:v>
                </c:pt>
              </c:numCache>
            </c:numRef>
          </c:val>
          <c:extLst>
            <c:ext xmlns:c16="http://schemas.microsoft.com/office/drawing/2014/chart" uri="{C3380CC4-5D6E-409C-BE32-E72D297353CC}">
              <c16:uniqueId val="{00000000-6909-4848-9285-93014442D216}"/>
            </c:ext>
          </c:extLst>
        </c:ser>
        <c:ser>
          <c:idx val="7"/>
          <c:order val="7"/>
          <c:tx>
            <c:strRef>
              <c:f>Sheet1!$I$1</c:f>
              <c:strCache>
                <c:ptCount val="1"/>
                <c:pt idx="0">
                  <c:v>FY'25</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cat>
            <c:strRef>
              <c:f>Sheet1!$A$2</c:f>
              <c:strCache>
                <c:ptCount val="1"/>
                <c:pt idx="0">
                  <c:v>PNG (MMSCM)</c:v>
                </c:pt>
              </c:strCache>
            </c:strRef>
          </c:cat>
          <c:val>
            <c:numRef>
              <c:f>Sheet1!$I$2</c:f>
              <c:numCache>
                <c:formatCode>General</c:formatCode>
                <c:ptCount val="1"/>
                <c:pt idx="0">
                  <c:v>848</c:v>
                </c:pt>
              </c:numCache>
            </c:numRef>
          </c:val>
          <c:extLst>
            <c:ext xmlns:c16="http://schemas.microsoft.com/office/drawing/2014/chart" uri="{C3380CC4-5D6E-409C-BE32-E72D297353CC}">
              <c16:uniqueId val="{00000000-BF21-44AC-AEA9-854F533AFFE7}"/>
            </c:ext>
          </c:extLst>
        </c:ser>
        <c:ser>
          <c:idx val="8"/>
          <c:order val="8"/>
          <c:tx>
            <c:strRef>
              <c:f>Sheet1!$J$1</c:f>
              <c:strCache>
                <c:ptCount val="1"/>
                <c:pt idx="0">
                  <c:v>Sep'25</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Sheet1!$J$2</c:f>
              <c:numCache>
                <c:formatCode>General</c:formatCode>
                <c:ptCount val="1"/>
                <c:pt idx="0">
                  <c:v>430</c:v>
                </c:pt>
              </c:numCache>
            </c:numRef>
          </c:val>
          <c:extLst>
            <c:ext xmlns:c16="http://schemas.microsoft.com/office/drawing/2014/chart" uri="{C3380CC4-5D6E-409C-BE32-E72D297353CC}">
              <c16:uniqueId val="{00000001-8EB7-45CF-980E-1D4E33CB38A9}"/>
            </c:ext>
          </c:extLst>
        </c:ser>
        <c:dLbls>
          <c:showLegendKey val="0"/>
          <c:showVal val="0"/>
          <c:showCatName val="0"/>
          <c:showSerName val="0"/>
          <c:showPercent val="0"/>
          <c:showBubbleSize val="0"/>
        </c:dLbls>
        <c:gapWidth val="355"/>
        <c:overlap val="-70"/>
        <c:axId val="384594768"/>
        <c:axId val="384606136"/>
      </c:barChart>
      <c:catAx>
        <c:axId val="38459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6136"/>
        <c:crosses val="autoZero"/>
        <c:auto val="1"/>
        <c:lblAlgn val="ctr"/>
        <c:lblOffset val="100"/>
        <c:noMultiLvlLbl val="0"/>
      </c:catAx>
      <c:valAx>
        <c:axId val="384606136"/>
        <c:scaling>
          <c:orientation val="minMax"/>
        </c:scaling>
        <c:delete val="1"/>
        <c:axPos val="l"/>
        <c:numFmt formatCode="General" sourceLinked="1"/>
        <c:majorTickMark val="none"/>
        <c:minorTickMark val="none"/>
        <c:tickLblPos val="nextTo"/>
        <c:crossAx val="38459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5">
                    <a:shade val="44000"/>
                  </a:schemeClr>
                </a:gs>
                <a:gs pos="75000">
                  <a:schemeClr val="accent5">
                    <a:shade val="44000"/>
                    <a:lumMod val="60000"/>
                    <a:lumOff val="40000"/>
                  </a:schemeClr>
                </a:gs>
                <a:gs pos="51000">
                  <a:schemeClr val="accent5">
                    <a:shade val="44000"/>
                    <a:alpha val="75000"/>
                  </a:schemeClr>
                </a:gs>
                <a:gs pos="100000">
                  <a:schemeClr val="accent5">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Sheet1!$B$2</c:f>
            </c:numRef>
          </c:val>
          <c:extLst>
            <c:ext xmlns:c16="http://schemas.microsoft.com/office/drawing/2014/chart" uri="{C3380CC4-5D6E-409C-BE32-E72D297353CC}">
              <c16:uniqueId val="{00000000-8143-45A2-B17B-A5AEB3DCC6C9}"/>
            </c:ext>
          </c:extLst>
        </c:ser>
        <c:ser>
          <c:idx val="1"/>
          <c:order val="1"/>
          <c:tx>
            <c:strRef>
              <c:f>Sheet1!$C$1</c:f>
              <c:strCache>
                <c:ptCount val="1"/>
                <c:pt idx="0">
                  <c:v>FY'18</c:v>
                </c:pt>
              </c:strCache>
            </c:strRef>
          </c:tx>
          <c:spPr>
            <a:gradFill flip="none" rotWithShape="1">
              <a:gsLst>
                <a:gs pos="0">
                  <a:schemeClr val="accent5">
                    <a:shade val="58000"/>
                  </a:schemeClr>
                </a:gs>
                <a:gs pos="75000">
                  <a:schemeClr val="accent5">
                    <a:shade val="58000"/>
                    <a:lumMod val="60000"/>
                    <a:lumOff val="40000"/>
                  </a:schemeClr>
                </a:gs>
                <a:gs pos="51000">
                  <a:schemeClr val="accent5">
                    <a:shade val="58000"/>
                    <a:alpha val="75000"/>
                  </a:schemeClr>
                </a:gs>
                <a:gs pos="100000">
                  <a:schemeClr val="accent5">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Sheet1!$C$2</c:f>
            </c:numRef>
          </c:val>
          <c:extLst>
            <c:ext xmlns:c16="http://schemas.microsoft.com/office/drawing/2014/chart" uri="{C3380CC4-5D6E-409C-BE32-E72D297353CC}">
              <c16:uniqueId val="{00000001-8143-45A2-B17B-A5AEB3DCC6C9}"/>
            </c:ext>
          </c:extLst>
        </c:ser>
        <c:ser>
          <c:idx val="2"/>
          <c:order val="2"/>
          <c:tx>
            <c:strRef>
              <c:f>Sheet1!$D$1</c:f>
              <c:strCache>
                <c:ptCount val="1"/>
                <c:pt idx="0">
                  <c:v>FY'19</c:v>
                </c:pt>
              </c:strCache>
            </c:strRef>
          </c:tx>
          <c:spPr>
            <a:gradFill flip="none" rotWithShape="1">
              <a:gsLst>
                <a:gs pos="0">
                  <a:schemeClr val="accent5">
                    <a:shade val="72000"/>
                  </a:schemeClr>
                </a:gs>
                <a:gs pos="75000">
                  <a:schemeClr val="accent5">
                    <a:shade val="72000"/>
                    <a:lumMod val="60000"/>
                    <a:lumOff val="40000"/>
                  </a:schemeClr>
                </a:gs>
                <a:gs pos="51000">
                  <a:schemeClr val="accent5">
                    <a:shade val="72000"/>
                    <a:alpha val="75000"/>
                  </a:schemeClr>
                </a:gs>
                <a:gs pos="100000">
                  <a:schemeClr val="accent5">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Sheet1!$D$2</c:f>
            </c:numRef>
          </c:val>
          <c:extLst>
            <c:ext xmlns:c16="http://schemas.microsoft.com/office/drawing/2014/chart" uri="{C3380CC4-5D6E-409C-BE32-E72D297353CC}">
              <c16:uniqueId val="{00000002-8143-45A2-B17B-A5AEB3DCC6C9}"/>
            </c:ext>
          </c:extLst>
        </c:ser>
        <c:ser>
          <c:idx val="3"/>
          <c:order val="3"/>
          <c:tx>
            <c:strRef>
              <c:f>Sheet1!$E$1</c:f>
              <c:strCache>
                <c:ptCount val="1"/>
                <c:pt idx="0">
                  <c:v>FY'21</c:v>
                </c:pt>
              </c:strCache>
            </c:strRef>
          </c:tx>
          <c:spPr>
            <a:gradFill flip="none" rotWithShape="1">
              <a:gsLst>
                <a:gs pos="0">
                  <a:schemeClr val="accent5">
                    <a:shade val="86000"/>
                  </a:schemeClr>
                </a:gs>
                <a:gs pos="75000">
                  <a:schemeClr val="accent5">
                    <a:shade val="86000"/>
                    <a:lumMod val="60000"/>
                    <a:lumOff val="40000"/>
                  </a:schemeClr>
                </a:gs>
                <a:gs pos="51000">
                  <a:schemeClr val="accent5">
                    <a:shade val="86000"/>
                    <a:alpha val="75000"/>
                  </a:schemeClr>
                </a:gs>
                <a:gs pos="100000">
                  <a:schemeClr val="accent5">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Sheet1!$E$2</c:f>
              <c:numCache>
                <c:formatCode>General</c:formatCode>
                <c:ptCount val="1"/>
                <c:pt idx="0">
                  <c:v>1944</c:v>
                </c:pt>
              </c:numCache>
            </c:numRef>
          </c:val>
          <c:extLst>
            <c:ext xmlns:c16="http://schemas.microsoft.com/office/drawing/2014/chart" uri="{C3380CC4-5D6E-409C-BE32-E72D297353CC}">
              <c16:uniqueId val="{00000003-8143-45A2-B17B-A5AEB3DCC6C9}"/>
            </c:ext>
          </c:extLst>
        </c:ser>
        <c:ser>
          <c:idx val="4"/>
          <c:order val="4"/>
          <c:tx>
            <c:strRef>
              <c:f>Sheet1!$F$1</c:f>
              <c:strCache>
                <c:ptCount val="1"/>
                <c:pt idx="0">
                  <c:v>FY'22</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Sheet1!$F$2</c:f>
              <c:numCache>
                <c:formatCode>General</c:formatCode>
                <c:ptCount val="1"/>
                <c:pt idx="0">
                  <c:v>2551</c:v>
                </c:pt>
              </c:numCache>
            </c:numRef>
          </c:val>
          <c:extLst>
            <c:ext xmlns:c16="http://schemas.microsoft.com/office/drawing/2014/chart" uri="{C3380CC4-5D6E-409C-BE32-E72D297353CC}">
              <c16:uniqueId val="{00000004-8143-45A2-B17B-A5AEB3DCC6C9}"/>
            </c:ext>
          </c:extLst>
        </c:ser>
        <c:ser>
          <c:idx val="5"/>
          <c:order val="5"/>
          <c:tx>
            <c:strRef>
              <c:f>Sheet1!$G$1</c:f>
              <c:strCache>
                <c:ptCount val="1"/>
                <c:pt idx="0">
                  <c:v>FY'23</c:v>
                </c:pt>
              </c:strCache>
            </c:strRef>
          </c:tx>
          <c:spPr>
            <a:gradFill flip="none" rotWithShape="1">
              <a:gsLst>
                <a:gs pos="0">
                  <a:schemeClr val="accent5">
                    <a:tint val="86000"/>
                  </a:schemeClr>
                </a:gs>
                <a:gs pos="75000">
                  <a:schemeClr val="accent5">
                    <a:tint val="86000"/>
                    <a:lumMod val="60000"/>
                    <a:lumOff val="40000"/>
                  </a:schemeClr>
                </a:gs>
                <a:gs pos="51000">
                  <a:schemeClr val="accent5">
                    <a:tint val="86000"/>
                    <a:alpha val="75000"/>
                  </a:schemeClr>
                </a:gs>
                <a:gs pos="100000">
                  <a:schemeClr val="accent5">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Sheet1!$G$2</c:f>
              <c:numCache>
                <c:formatCode>General</c:formatCode>
                <c:ptCount val="1"/>
                <c:pt idx="0">
                  <c:v>2952</c:v>
                </c:pt>
              </c:numCache>
            </c:numRef>
          </c:val>
          <c:extLst>
            <c:ext xmlns:c16="http://schemas.microsoft.com/office/drawing/2014/chart" uri="{C3380CC4-5D6E-409C-BE32-E72D297353CC}">
              <c16:uniqueId val="{00000005-8143-45A2-B17B-A5AEB3DCC6C9}"/>
            </c:ext>
          </c:extLst>
        </c:ser>
        <c:ser>
          <c:idx val="6"/>
          <c:order val="6"/>
          <c:tx>
            <c:strRef>
              <c:f>Sheet1!$H$1</c:f>
              <c:strCache>
                <c:ptCount val="1"/>
                <c:pt idx="0">
                  <c:v>FY'24</c:v>
                </c:pt>
              </c:strCache>
            </c:strRef>
          </c:tx>
          <c:spPr>
            <a:gradFill flip="none" rotWithShape="1">
              <a:gsLst>
                <a:gs pos="0">
                  <a:schemeClr val="accent5">
                    <a:tint val="48000"/>
                  </a:schemeClr>
                </a:gs>
                <a:gs pos="75000">
                  <a:schemeClr val="accent5">
                    <a:tint val="48000"/>
                    <a:lumMod val="60000"/>
                    <a:lumOff val="40000"/>
                  </a:schemeClr>
                </a:gs>
                <a:gs pos="51000">
                  <a:schemeClr val="accent5">
                    <a:tint val="48000"/>
                    <a:alpha val="75000"/>
                  </a:schemeClr>
                </a:gs>
                <a:gs pos="100000">
                  <a:schemeClr val="accent5">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Sheet1!$H$2</c:f>
              <c:numCache>
                <c:formatCode>General</c:formatCode>
                <c:ptCount val="1"/>
                <c:pt idx="0">
                  <c:v>3084</c:v>
                </c:pt>
              </c:numCache>
            </c:numRef>
          </c:val>
          <c:extLst>
            <c:ext xmlns:c16="http://schemas.microsoft.com/office/drawing/2014/chart" uri="{C3380CC4-5D6E-409C-BE32-E72D297353CC}">
              <c16:uniqueId val="{00000000-C99F-4ACA-9FF9-50E693E6AFF2}"/>
            </c:ext>
          </c:extLst>
        </c:ser>
        <c:ser>
          <c:idx val="7"/>
          <c:order val="7"/>
          <c:tx>
            <c:strRef>
              <c:f>Sheet1!$I$1</c:f>
              <c:strCache>
                <c:ptCount val="1"/>
                <c:pt idx="0">
                  <c:v>FY'25</c:v>
                </c:pt>
              </c:strCache>
            </c:strRef>
          </c:tx>
          <c:spPr>
            <a:gradFill flip="none" rotWithShape="1">
              <a:gsLst>
                <a:gs pos="0">
                  <a:schemeClr val="accent5">
                    <a:tint val="46000"/>
                  </a:schemeClr>
                </a:gs>
                <a:gs pos="75000">
                  <a:schemeClr val="accent5">
                    <a:tint val="46000"/>
                    <a:lumMod val="60000"/>
                    <a:lumOff val="40000"/>
                  </a:schemeClr>
                </a:gs>
                <a:gs pos="51000">
                  <a:schemeClr val="accent5">
                    <a:tint val="46000"/>
                    <a:alpha val="75000"/>
                  </a:schemeClr>
                </a:gs>
                <a:gs pos="100000">
                  <a:schemeClr val="accent5">
                    <a:tint val="46000"/>
                    <a:lumMod val="20000"/>
                    <a:lumOff val="80000"/>
                    <a:alpha val="15000"/>
                  </a:schemeClr>
                </a:gs>
              </a:gsLst>
              <a:lin ang="5400000" scaled="0"/>
            </a:gradFill>
            <a:ln>
              <a:noFill/>
            </a:ln>
            <a:effectLst/>
          </c:spPr>
          <c:invertIfNegative val="0"/>
          <c:cat>
            <c:strRef>
              <c:f>Sheet1!$A$2</c:f>
              <c:strCache>
                <c:ptCount val="1"/>
                <c:pt idx="0">
                  <c:v>Total Sale (MMSCM)</c:v>
                </c:pt>
              </c:strCache>
            </c:strRef>
          </c:cat>
          <c:val>
            <c:numRef>
              <c:f>Sheet1!$I$2</c:f>
              <c:numCache>
                <c:formatCode>General</c:formatCode>
                <c:ptCount val="1"/>
                <c:pt idx="0">
                  <c:v>3281</c:v>
                </c:pt>
              </c:numCache>
            </c:numRef>
          </c:val>
          <c:extLst>
            <c:ext xmlns:c16="http://schemas.microsoft.com/office/drawing/2014/chart" uri="{C3380CC4-5D6E-409C-BE32-E72D297353CC}">
              <c16:uniqueId val="{00000000-9C3A-4EDA-A75A-A6DB1F19E40E}"/>
            </c:ext>
          </c:extLst>
        </c:ser>
        <c:ser>
          <c:idx val="8"/>
          <c:order val="8"/>
          <c:tx>
            <c:strRef>
              <c:f>Sheet1!$J$1</c:f>
              <c:strCache>
                <c:ptCount val="1"/>
                <c:pt idx="0">
                  <c:v>Sep'25</c:v>
                </c:pt>
              </c:strCache>
            </c:strRef>
          </c:tx>
          <c:spPr>
            <a:gradFill flip="none" rotWithShape="1">
              <a:gsLst>
                <a:gs pos="0">
                  <a:schemeClr val="accent5">
                    <a:tint val="44000"/>
                  </a:schemeClr>
                </a:gs>
                <a:gs pos="75000">
                  <a:schemeClr val="accent5">
                    <a:tint val="44000"/>
                    <a:lumMod val="60000"/>
                    <a:lumOff val="40000"/>
                  </a:schemeClr>
                </a:gs>
                <a:gs pos="51000">
                  <a:schemeClr val="accent5">
                    <a:tint val="44000"/>
                    <a:alpha val="75000"/>
                  </a:schemeClr>
                </a:gs>
                <a:gs pos="100000">
                  <a:schemeClr val="accent5">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Sheet1!$J$2</c:f>
              <c:numCache>
                <c:formatCode>General</c:formatCode>
                <c:ptCount val="1"/>
                <c:pt idx="0">
                  <c:v>1688</c:v>
                </c:pt>
              </c:numCache>
            </c:numRef>
          </c:val>
          <c:extLst>
            <c:ext xmlns:c16="http://schemas.microsoft.com/office/drawing/2014/chart" uri="{C3380CC4-5D6E-409C-BE32-E72D297353CC}">
              <c16:uniqueId val="{00000001-BB57-4C1B-B661-385B02C72779}"/>
            </c:ext>
          </c:extLst>
        </c:ser>
        <c:dLbls>
          <c:showLegendKey val="0"/>
          <c:showVal val="0"/>
          <c:showCatName val="0"/>
          <c:showSerName val="0"/>
          <c:showPercent val="0"/>
          <c:showBubbleSize val="0"/>
        </c:dLbls>
        <c:gapWidth val="355"/>
        <c:overlap val="-70"/>
        <c:axId val="384594376"/>
        <c:axId val="384598688"/>
      </c:barChart>
      <c:catAx>
        <c:axId val="38459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8688"/>
        <c:crosses val="autoZero"/>
        <c:auto val="1"/>
        <c:lblAlgn val="ctr"/>
        <c:lblOffset val="100"/>
        <c:noMultiLvlLbl val="0"/>
      </c:catAx>
      <c:valAx>
        <c:axId val="384598688"/>
        <c:scaling>
          <c:orientation val="minMax"/>
        </c:scaling>
        <c:delete val="1"/>
        <c:axPos val="l"/>
        <c:numFmt formatCode="General" sourceLinked="1"/>
        <c:majorTickMark val="none"/>
        <c:minorTickMark val="none"/>
        <c:tickLblPos val="nextTo"/>
        <c:crossAx val="38459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7862208713272545E-2"/>
          <c:y val="9.7101445397066548E-3"/>
          <c:w val="0.9442755825734549"/>
          <c:h val="0.72243207773008944"/>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2">
                    <a:shade val="44000"/>
                  </a:schemeClr>
                </a:gs>
                <a:gs pos="75000">
                  <a:schemeClr val="accent2">
                    <a:shade val="44000"/>
                    <a:lumMod val="60000"/>
                    <a:lumOff val="40000"/>
                  </a:schemeClr>
                </a:gs>
                <a:gs pos="51000">
                  <a:schemeClr val="accent2">
                    <a:shade val="44000"/>
                    <a:alpha val="75000"/>
                  </a:schemeClr>
                </a:gs>
                <a:gs pos="100000">
                  <a:schemeClr val="accent2">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Sheet1!$B$2</c:f>
            </c:numRef>
          </c:val>
          <c:extLst>
            <c:ext xmlns:c16="http://schemas.microsoft.com/office/drawing/2014/chart" uri="{C3380CC4-5D6E-409C-BE32-E72D297353CC}">
              <c16:uniqueId val="{00000000-9F0E-4C0E-A451-B3DD85F64369}"/>
            </c:ext>
          </c:extLst>
        </c:ser>
        <c:ser>
          <c:idx val="1"/>
          <c:order val="1"/>
          <c:tx>
            <c:strRef>
              <c:f>Sheet1!$C$1</c:f>
              <c:strCache>
                <c:ptCount val="1"/>
                <c:pt idx="0">
                  <c:v>FY'18</c:v>
                </c:pt>
              </c:strCache>
            </c:strRef>
          </c:tx>
          <c:spPr>
            <a:gradFill flip="none" rotWithShape="1">
              <a:gsLst>
                <a:gs pos="0">
                  <a:schemeClr val="accent2">
                    <a:shade val="58000"/>
                  </a:schemeClr>
                </a:gs>
                <a:gs pos="75000">
                  <a:schemeClr val="accent2">
                    <a:shade val="58000"/>
                    <a:lumMod val="60000"/>
                    <a:lumOff val="40000"/>
                  </a:schemeClr>
                </a:gs>
                <a:gs pos="51000">
                  <a:schemeClr val="accent2">
                    <a:shade val="58000"/>
                    <a:alpha val="75000"/>
                  </a:schemeClr>
                </a:gs>
                <a:gs pos="100000">
                  <a:schemeClr val="accent2">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Sheet1!$C$2</c:f>
            </c:numRef>
          </c:val>
          <c:extLst>
            <c:ext xmlns:c16="http://schemas.microsoft.com/office/drawing/2014/chart" uri="{C3380CC4-5D6E-409C-BE32-E72D297353CC}">
              <c16:uniqueId val="{00000001-9F0E-4C0E-A451-B3DD85F64369}"/>
            </c:ext>
          </c:extLst>
        </c:ser>
        <c:ser>
          <c:idx val="2"/>
          <c:order val="2"/>
          <c:tx>
            <c:strRef>
              <c:f>Sheet1!$D$1</c:f>
              <c:strCache>
                <c:ptCount val="1"/>
                <c:pt idx="0">
                  <c:v>FY'19</c:v>
                </c:pt>
              </c:strCache>
            </c:strRef>
          </c:tx>
          <c:spPr>
            <a:gradFill flip="none" rotWithShape="1">
              <a:gsLst>
                <a:gs pos="0">
                  <a:schemeClr val="accent2">
                    <a:shade val="72000"/>
                  </a:schemeClr>
                </a:gs>
                <a:gs pos="75000">
                  <a:schemeClr val="accent2">
                    <a:shade val="72000"/>
                    <a:lumMod val="60000"/>
                    <a:lumOff val="40000"/>
                  </a:schemeClr>
                </a:gs>
                <a:gs pos="51000">
                  <a:schemeClr val="accent2">
                    <a:shade val="72000"/>
                    <a:alpha val="75000"/>
                  </a:schemeClr>
                </a:gs>
                <a:gs pos="100000">
                  <a:schemeClr val="accent2">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Sheet1!$D$2</c:f>
            </c:numRef>
          </c:val>
          <c:extLst>
            <c:ext xmlns:c16="http://schemas.microsoft.com/office/drawing/2014/chart" uri="{C3380CC4-5D6E-409C-BE32-E72D297353CC}">
              <c16:uniqueId val="{00000002-9F0E-4C0E-A451-B3DD85F64369}"/>
            </c:ext>
          </c:extLst>
        </c:ser>
        <c:ser>
          <c:idx val="3"/>
          <c:order val="3"/>
          <c:tx>
            <c:strRef>
              <c:f>Sheet1!$E$1</c:f>
              <c:strCache>
                <c:ptCount val="1"/>
                <c:pt idx="0">
                  <c:v>FY'21</c:v>
                </c:pt>
              </c:strCache>
            </c:strRef>
          </c:tx>
          <c:spPr>
            <a:gradFill flip="none" rotWithShape="1">
              <a:gsLst>
                <a:gs pos="0">
                  <a:schemeClr val="accent2">
                    <a:shade val="86000"/>
                  </a:schemeClr>
                </a:gs>
                <a:gs pos="75000">
                  <a:schemeClr val="accent2">
                    <a:shade val="86000"/>
                    <a:lumMod val="60000"/>
                    <a:lumOff val="40000"/>
                  </a:schemeClr>
                </a:gs>
                <a:gs pos="51000">
                  <a:schemeClr val="accent2">
                    <a:shade val="86000"/>
                    <a:alpha val="75000"/>
                  </a:schemeClr>
                </a:gs>
                <a:gs pos="100000">
                  <a:schemeClr val="accent2">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Sheet1!$E$2</c:f>
              <c:numCache>
                <c:formatCode>General</c:formatCode>
                <c:ptCount val="1"/>
                <c:pt idx="0">
                  <c:v>5.33</c:v>
                </c:pt>
              </c:numCache>
            </c:numRef>
          </c:val>
          <c:extLst>
            <c:ext xmlns:c16="http://schemas.microsoft.com/office/drawing/2014/chart" uri="{C3380CC4-5D6E-409C-BE32-E72D297353CC}">
              <c16:uniqueId val="{00000003-9F0E-4C0E-A451-B3DD85F64369}"/>
            </c:ext>
          </c:extLst>
        </c:ser>
        <c:ser>
          <c:idx val="4"/>
          <c:order val="4"/>
          <c:tx>
            <c:strRef>
              <c:f>Sheet1!$F$1</c:f>
              <c:strCache>
                <c:ptCount val="1"/>
                <c:pt idx="0">
                  <c:v>FY'22</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Sheet1!$F$2</c:f>
              <c:numCache>
                <c:formatCode>General</c:formatCode>
                <c:ptCount val="1"/>
                <c:pt idx="0">
                  <c:v>6.99</c:v>
                </c:pt>
              </c:numCache>
            </c:numRef>
          </c:val>
          <c:extLst>
            <c:ext xmlns:c16="http://schemas.microsoft.com/office/drawing/2014/chart" uri="{C3380CC4-5D6E-409C-BE32-E72D297353CC}">
              <c16:uniqueId val="{00000004-9F0E-4C0E-A451-B3DD85F64369}"/>
            </c:ext>
          </c:extLst>
        </c:ser>
        <c:ser>
          <c:idx val="5"/>
          <c:order val="5"/>
          <c:tx>
            <c:strRef>
              <c:f>Sheet1!$G$1</c:f>
              <c:strCache>
                <c:ptCount val="1"/>
                <c:pt idx="0">
                  <c:v>FY'23</c:v>
                </c:pt>
              </c:strCache>
            </c:strRef>
          </c:tx>
          <c:spPr>
            <a:gradFill flip="none" rotWithShape="1">
              <a:gsLst>
                <a:gs pos="0">
                  <a:schemeClr val="accent2">
                    <a:tint val="86000"/>
                  </a:schemeClr>
                </a:gs>
                <a:gs pos="75000">
                  <a:schemeClr val="accent2">
                    <a:tint val="86000"/>
                    <a:lumMod val="60000"/>
                    <a:lumOff val="40000"/>
                  </a:schemeClr>
                </a:gs>
                <a:gs pos="51000">
                  <a:schemeClr val="accent2">
                    <a:tint val="86000"/>
                    <a:alpha val="75000"/>
                  </a:schemeClr>
                </a:gs>
                <a:gs pos="100000">
                  <a:schemeClr val="accent2">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Sheet1!$G$2</c:f>
              <c:numCache>
                <c:formatCode>General</c:formatCode>
                <c:ptCount val="1"/>
                <c:pt idx="0">
                  <c:v>8.09</c:v>
                </c:pt>
              </c:numCache>
            </c:numRef>
          </c:val>
          <c:extLst>
            <c:ext xmlns:c16="http://schemas.microsoft.com/office/drawing/2014/chart" uri="{C3380CC4-5D6E-409C-BE32-E72D297353CC}">
              <c16:uniqueId val="{00000005-9F0E-4C0E-A451-B3DD85F64369}"/>
            </c:ext>
          </c:extLst>
        </c:ser>
        <c:ser>
          <c:idx val="6"/>
          <c:order val="6"/>
          <c:tx>
            <c:strRef>
              <c:f>Sheet1!$H$1</c:f>
              <c:strCache>
                <c:ptCount val="1"/>
                <c:pt idx="0">
                  <c:v>FY'24</c:v>
                </c:pt>
              </c:strCache>
            </c:strRef>
          </c:tx>
          <c:spPr>
            <a:gradFill flip="none" rotWithShape="1">
              <a:gsLst>
                <a:gs pos="0">
                  <a:schemeClr val="accent2">
                    <a:tint val="48000"/>
                  </a:schemeClr>
                </a:gs>
                <a:gs pos="75000">
                  <a:schemeClr val="accent2">
                    <a:tint val="48000"/>
                    <a:lumMod val="60000"/>
                    <a:lumOff val="40000"/>
                  </a:schemeClr>
                </a:gs>
                <a:gs pos="51000">
                  <a:schemeClr val="accent2">
                    <a:tint val="48000"/>
                    <a:alpha val="75000"/>
                  </a:schemeClr>
                </a:gs>
                <a:gs pos="100000">
                  <a:schemeClr val="accent2">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Sheet1!$H$2</c:f>
              <c:numCache>
                <c:formatCode>General</c:formatCode>
                <c:ptCount val="1"/>
                <c:pt idx="0">
                  <c:v>8.43</c:v>
                </c:pt>
              </c:numCache>
            </c:numRef>
          </c:val>
          <c:extLst>
            <c:ext xmlns:c16="http://schemas.microsoft.com/office/drawing/2014/chart" uri="{C3380CC4-5D6E-409C-BE32-E72D297353CC}">
              <c16:uniqueId val="{00000000-C9C9-442B-B364-4ADC5C3170AB}"/>
            </c:ext>
          </c:extLst>
        </c:ser>
        <c:ser>
          <c:idx val="7"/>
          <c:order val="7"/>
          <c:tx>
            <c:strRef>
              <c:f>Sheet1!$I$1</c:f>
              <c:strCache>
                <c:ptCount val="1"/>
                <c:pt idx="0">
                  <c:v>FY'25</c:v>
                </c:pt>
              </c:strCache>
            </c:strRef>
          </c:tx>
          <c:spPr>
            <a:gradFill flip="none" rotWithShape="1">
              <a:gsLst>
                <a:gs pos="0">
                  <a:schemeClr val="accent2">
                    <a:tint val="46000"/>
                  </a:schemeClr>
                </a:gs>
                <a:gs pos="75000">
                  <a:schemeClr val="accent2">
                    <a:tint val="46000"/>
                    <a:lumMod val="60000"/>
                    <a:lumOff val="40000"/>
                  </a:schemeClr>
                </a:gs>
                <a:gs pos="51000">
                  <a:schemeClr val="accent2">
                    <a:tint val="46000"/>
                    <a:alpha val="75000"/>
                  </a:schemeClr>
                </a:gs>
                <a:gs pos="100000">
                  <a:schemeClr val="accent2">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Sheet1!$I$2</c:f>
              <c:numCache>
                <c:formatCode>General</c:formatCode>
                <c:ptCount val="1"/>
                <c:pt idx="0">
                  <c:v>8.99</c:v>
                </c:pt>
              </c:numCache>
            </c:numRef>
          </c:val>
          <c:extLst>
            <c:ext xmlns:c16="http://schemas.microsoft.com/office/drawing/2014/chart" uri="{C3380CC4-5D6E-409C-BE32-E72D297353CC}">
              <c16:uniqueId val="{00000000-8A86-4B07-8060-9BAB9D771ECE}"/>
            </c:ext>
          </c:extLst>
        </c:ser>
        <c:ser>
          <c:idx val="8"/>
          <c:order val="8"/>
          <c:tx>
            <c:strRef>
              <c:f>Sheet1!$J$1</c:f>
              <c:strCache>
                <c:ptCount val="1"/>
                <c:pt idx="0">
                  <c:v>Sep'25</c:v>
                </c:pt>
              </c:strCache>
            </c:strRef>
          </c:tx>
          <c:spPr>
            <a:gradFill flip="none" rotWithShape="1">
              <a:gsLst>
                <a:gs pos="0">
                  <a:schemeClr val="accent2">
                    <a:tint val="44000"/>
                  </a:schemeClr>
                </a:gs>
                <a:gs pos="75000">
                  <a:schemeClr val="accent2">
                    <a:tint val="44000"/>
                    <a:lumMod val="60000"/>
                    <a:lumOff val="40000"/>
                  </a:schemeClr>
                </a:gs>
                <a:gs pos="51000">
                  <a:schemeClr val="accent2">
                    <a:tint val="44000"/>
                    <a:alpha val="75000"/>
                  </a:schemeClr>
                </a:gs>
                <a:gs pos="100000">
                  <a:schemeClr val="accent2">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Sheet1!$J$2</c:f>
              <c:numCache>
                <c:formatCode>General</c:formatCode>
                <c:ptCount val="1"/>
                <c:pt idx="0">
                  <c:v>9.2200000000000006</c:v>
                </c:pt>
              </c:numCache>
            </c:numRef>
          </c:val>
          <c:extLst>
            <c:ext xmlns:c16="http://schemas.microsoft.com/office/drawing/2014/chart" uri="{C3380CC4-5D6E-409C-BE32-E72D297353CC}">
              <c16:uniqueId val="{00000000-A4AF-4A8D-9FF4-8AAD4BA100FB}"/>
            </c:ext>
          </c:extLst>
        </c:ser>
        <c:dLbls>
          <c:dLblPos val="outEnd"/>
          <c:showLegendKey val="0"/>
          <c:showVal val="1"/>
          <c:showCatName val="0"/>
          <c:showSerName val="0"/>
          <c:showPercent val="0"/>
          <c:showBubbleSize val="0"/>
        </c:dLbls>
        <c:gapWidth val="355"/>
        <c:overlap val="-70"/>
        <c:axId val="384593984"/>
        <c:axId val="384595160"/>
      </c:barChart>
      <c:catAx>
        <c:axId val="38459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5160"/>
        <c:crosses val="autoZero"/>
        <c:auto val="1"/>
        <c:lblAlgn val="ctr"/>
        <c:lblOffset val="100"/>
        <c:noMultiLvlLbl val="0"/>
      </c:catAx>
      <c:valAx>
        <c:axId val="384595160"/>
        <c:scaling>
          <c:orientation val="minMax"/>
        </c:scaling>
        <c:delete val="1"/>
        <c:axPos val="l"/>
        <c:numFmt formatCode="General" sourceLinked="1"/>
        <c:majorTickMark val="none"/>
        <c:minorTickMark val="none"/>
        <c:tickLblPos val="nextTo"/>
        <c:crossAx val="38459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'Volume Trend_25.6.2021'!$A$9</c:f>
              <c:strCache>
                <c:ptCount val="1"/>
                <c:pt idx="0">
                  <c:v>CNG</c:v>
                </c:pt>
              </c:strCache>
            </c:strRef>
          </c:tx>
          <c:spPr>
            <a:solidFill>
              <a:srgbClr val="9A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2020-21</c:v>
                </c:pt>
                <c:pt idx="1">
                  <c:v>FY 2021-22</c:v>
                </c:pt>
                <c:pt idx="2">
                  <c:v>FY 2022-23</c:v>
                </c:pt>
                <c:pt idx="3">
                  <c:v>FY 2023-24</c:v>
                </c:pt>
                <c:pt idx="4">
                  <c:v>FY 2024-25</c:v>
                </c:pt>
                <c:pt idx="5">
                  <c:v>Sep'25</c:v>
                </c:pt>
              </c:strCache>
            </c:strRef>
          </c:cat>
          <c:val>
            <c:numRef>
              <c:f>'Volume Trend_25.6.2021'!$B$9:$L$9</c:f>
              <c:numCache>
                <c:formatCode>_(* #,##0.00_);_(* \(#,##0.00\);_(* "-"??_);_(@_)</c:formatCode>
                <c:ptCount val="6"/>
                <c:pt idx="0">
                  <c:v>3.72</c:v>
                </c:pt>
                <c:pt idx="1">
                  <c:v>5.0599999999999996</c:v>
                </c:pt>
                <c:pt idx="2">
                  <c:v>6.05</c:v>
                </c:pt>
                <c:pt idx="3">
                  <c:v>6.28</c:v>
                </c:pt>
                <c:pt idx="4">
                  <c:v>6.67</c:v>
                </c:pt>
                <c:pt idx="5">
                  <c:v>6.88</c:v>
                </c:pt>
              </c:numCache>
            </c:numRef>
          </c:val>
          <c:extLst>
            <c:ext xmlns:c16="http://schemas.microsoft.com/office/drawing/2014/chart" uri="{C3380CC4-5D6E-409C-BE32-E72D297353CC}">
              <c16:uniqueId val="{00000000-775C-41BC-8BAA-E3DF9018E703}"/>
            </c:ext>
          </c:extLst>
        </c:ser>
        <c:ser>
          <c:idx val="1"/>
          <c:order val="1"/>
          <c:tx>
            <c:strRef>
              <c:f>'Volume Trend_25.6.2021'!$A$10</c:f>
              <c:strCache>
                <c:ptCount val="1"/>
                <c:pt idx="0">
                  <c:v>Domestic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2020-21</c:v>
                </c:pt>
                <c:pt idx="1">
                  <c:v>FY 2021-22</c:v>
                </c:pt>
                <c:pt idx="2">
                  <c:v>FY 2022-23</c:v>
                </c:pt>
                <c:pt idx="3">
                  <c:v>FY 2023-24</c:v>
                </c:pt>
                <c:pt idx="4">
                  <c:v>FY 2024-25</c:v>
                </c:pt>
                <c:pt idx="5">
                  <c:v>Sep'25</c:v>
                </c:pt>
              </c:strCache>
            </c:strRef>
          </c:cat>
          <c:val>
            <c:numRef>
              <c:f>'Volume Trend_25.6.2021'!$B$10:$L$10</c:f>
              <c:numCache>
                <c:formatCode>_(* #,##0.00_);_(* \(#,##0.00\);_(* "-"??_);_(@_)</c:formatCode>
                <c:ptCount val="6"/>
                <c:pt idx="0">
                  <c:v>0.46</c:v>
                </c:pt>
                <c:pt idx="1">
                  <c:v>0.5</c:v>
                </c:pt>
                <c:pt idx="2">
                  <c:v>0.54</c:v>
                </c:pt>
                <c:pt idx="3">
                  <c:v>0.62</c:v>
                </c:pt>
                <c:pt idx="4">
                  <c:v>0.7</c:v>
                </c:pt>
                <c:pt idx="5">
                  <c:v>0.71</c:v>
                </c:pt>
              </c:numCache>
            </c:numRef>
          </c:val>
          <c:extLst>
            <c:ext xmlns:c16="http://schemas.microsoft.com/office/drawing/2014/chart" uri="{C3380CC4-5D6E-409C-BE32-E72D297353CC}">
              <c16:uniqueId val="{00000001-775C-41BC-8BAA-E3DF9018E703}"/>
            </c:ext>
          </c:extLst>
        </c:ser>
        <c:ser>
          <c:idx val="2"/>
          <c:order val="2"/>
          <c:tx>
            <c:strRef>
              <c:f>'Volume Trend_25.6.2021'!$A$11</c:f>
              <c:strCache>
                <c:ptCount val="1"/>
                <c:pt idx="0">
                  <c:v>Industrial</c:v>
                </c:pt>
              </c:strCache>
            </c:strRef>
          </c:tx>
          <c:spPr>
            <a:solidFill>
              <a:srgbClr val="4BACC6">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2020-21</c:v>
                </c:pt>
                <c:pt idx="1">
                  <c:v>FY 2021-22</c:v>
                </c:pt>
                <c:pt idx="2">
                  <c:v>FY 2022-23</c:v>
                </c:pt>
                <c:pt idx="3">
                  <c:v>FY 2023-24</c:v>
                </c:pt>
                <c:pt idx="4">
                  <c:v>FY 2024-25</c:v>
                </c:pt>
                <c:pt idx="5">
                  <c:v>Sep'25</c:v>
                </c:pt>
              </c:strCache>
            </c:strRef>
          </c:cat>
          <c:val>
            <c:numRef>
              <c:f>'Volume Trend_25.6.2021'!$B$11:$L$11</c:f>
              <c:numCache>
                <c:formatCode>_(* #,##0.00_);_(* \(#,##0.00\);_(* "-"??_);_(@_)</c:formatCode>
                <c:ptCount val="6"/>
                <c:pt idx="0">
                  <c:v>0.69</c:v>
                </c:pt>
                <c:pt idx="1">
                  <c:v>0.82</c:v>
                </c:pt>
                <c:pt idx="2">
                  <c:v>0.8</c:v>
                </c:pt>
                <c:pt idx="3">
                  <c:v>0.8</c:v>
                </c:pt>
                <c:pt idx="4">
                  <c:v>0.88</c:v>
                </c:pt>
                <c:pt idx="5">
                  <c:v>0.88</c:v>
                </c:pt>
              </c:numCache>
            </c:numRef>
          </c:val>
          <c:extLst>
            <c:ext xmlns:c16="http://schemas.microsoft.com/office/drawing/2014/chart" uri="{C3380CC4-5D6E-409C-BE32-E72D297353CC}">
              <c16:uniqueId val="{00000002-775C-41BC-8BAA-E3DF9018E703}"/>
            </c:ext>
          </c:extLst>
        </c:ser>
        <c:ser>
          <c:idx val="3"/>
          <c:order val="3"/>
          <c:tx>
            <c:strRef>
              <c:f>'Volume Trend_25.6.2021'!$A$12</c:f>
              <c:strCache>
                <c:ptCount val="1"/>
                <c:pt idx="0">
                  <c:v>Commercial</c:v>
                </c:pt>
              </c:strCache>
            </c:strRef>
          </c:tx>
          <c:spPr>
            <a:solidFill>
              <a:schemeClr val="accent4">
                <a:lumMod val="60000"/>
                <a:lumOff val="40000"/>
              </a:schemeClr>
            </a:solidFill>
            <a:ln>
              <a:solidFill>
                <a:schemeClr val="bg1"/>
              </a:solidFill>
            </a:ln>
            <a:effectLst/>
          </c:spPr>
          <c:invertIfNegative val="0"/>
          <c:dLbls>
            <c:dLbl>
              <c:idx val="5"/>
              <c:layout>
                <c:manualLayout>
                  <c:x val="-3.4312977909549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5C-41BC-8BAA-E3DF9018E70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'Volume Trend_25.6.2021'!$B$8:$L$8</c:f>
              <c:strCache>
                <c:ptCount val="6"/>
                <c:pt idx="0">
                  <c:v>FY 2020-21</c:v>
                </c:pt>
                <c:pt idx="1">
                  <c:v>FY 2021-22</c:v>
                </c:pt>
                <c:pt idx="2">
                  <c:v>FY 2022-23</c:v>
                </c:pt>
                <c:pt idx="3">
                  <c:v>FY 2023-24</c:v>
                </c:pt>
                <c:pt idx="4">
                  <c:v>FY 2024-25</c:v>
                </c:pt>
                <c:pt idx="5">
                  <c:v>Sep'25</c:v>
                </c:pt>
              </c:strCache>
            </c:strRef>
          </c:cat>
          <c:val>
            <c:numRef>
              <c:f>'Volume Trend_25.6.2021'!$B$12:$L$12</c:f>
              <c:numCache>
                <c:formatCode>_(* #,##0.00_);_(* \(#,##0.00\);_(* "-"??_);_(@_)</c:formatCode>
                <c:ptCount val="6"/>
                <c:pt idx="0">
                  <c:v>0.09</c:v>
                </c:pt>
                <c:pt idx="1">
                  <c:v>0.14000000000000001</c:v>
                </c:pt>
                <c:pt idx="2">
                  <c:v>0.2</c:v>
                </c:pt>
                <c:pt idx="3">
                  <c:v>0.23</c:v>
                </c:pt>
                <c:pt idx="4">
                  <c:v>0.24</c:v>
                </c:pt>
                <c:pt idx="5">
                  <c:v>0.25</c:v>
                </c:pt>
              </c:numCache>
            </c:numRef>
          </c:val>
          <c:extLst>
            <c:ext xmlns:c16="http://schemas.microsoft.com/office/drawing/2014/chart" uri="{C3380CC4-5D6E-409C-BE32-E72D297353CC}">
              <c16:uniqueId val="{00000004-775C-41BC-8BAA-E3DF9018E703}"/>
            </c:ext>
          </c:extLst>
        </c:ser>
        <c:ser>
          <c:idx val="4"/>
          <c:order val="4"/>
          <c:tx>
            <c:strRef>
              <c:f>'Volume Trend_25.6.2021'!$A$13</c:f>
              <c:strCache>
                <c:ptCount val="1"/>
                <c:pt idx="0">
                  <c:v>Natural Gas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9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2020-21</c:v>
                </c:pt>
                <c:pt idx="1">
                  <c:v>FY 2021-22</c:v>
                </c:pt>
                <c:pt idx="2">
                  <c:v>FY 2022-23</c:v>
                </c:pt>
                <c:pt idx="3">
                  <c:v>FY 2023-24</c:v>
                </c:pt>
                <c:pt idx="4">
                  <c:v>FY 2024-25</c:v>
                </c:pt>
                <c:pt idx="5">
                  <c:v>Sep'25</c:v>
                </c:pt>
              </c:strCache>
            </c:strRef>
          </c:cat>
          <c:val>
            <c:numRef>
              <c:f>'Volume Trend_25.6.2021'!$B$13:$L$13</c:f>
              <c:numCache>
                <c:formatCode>_(* #,##0.00_);_(* \(#,##0.00\);_(* "-"??_);_(@_)</c:formatCode>
                <c:ptCount val="6"/>
                <c:pt idx="0">
                  <c:v>0.37</c:v>
                </c:pt>
                <c:pt idx="1">
                  <c:v>0.47</c:v>
                </c:pt>
                <c:pt idx="2">
                  <c:v>0.5</c:v>
                </c:pt>
                <c:pt idx="3">
                  <c:v>0.5</c:v>
                </c:pt>
                <c:pt idx="4">
                  <c:v>0.5</c:v>
                </c:pt>
                <c:pt idx="5">
                  <c:v>0.5</c:v>
                </c:pt>
              </c:numCache>
            </c:numRef>
          </c:val>
          <c:extLst>
            <c:ext xmlns:c16="http://schemas.microsoft.com/office/drawing/2014/chart" uri="{C3380CC4-5D6E-409C-BE32-E72D297353CC}">
              <c16:uniqueId val="{00000005-775C-41BC-8BAA-E3DF9018E703}"/>
            </c:ext>
          </c:extLst>
        </c:ser>
        <c:dLbls>
          <c:showLegendKey val="0"/>
          <c:showVal val="0"/>
          <c:showCatName val="0"/>
          <c:showSerName val="0"/>
          <c:showPercent val="0"/>
          <c:showBubbleSize val="0"/>
        </c:dLbls>
        <c:gapWidth val="219"/>
        <c:overlap val="100"/>
        <c:axId val="384601432"/>
        <c:axId val="384596728"/>
      </c:barChart>
      <c:lineChart>
        <c:grouping val="standard"/>
        <c:varyColors val="0"/>
        <c:ser>
          <c:idx val="5"/>
          <c:order val="5"/>
          <c:tx>
            <c:strRef>
              <c:f>'Volume Trend_25.6.2021'!$A$14</c:f>
              <c:strCache>
                <c:ptCount val="1"/>
                <c:pt idx="0">
                  <c:v>Total</c:v>
                </c:pt>
              </c:strCache>
            </c:strRef>
          </c:tx>
          <c:spPr>
            <a:ln w="28575" cap="rnd">
              <a:solidFill>
                <a:srgbClr val="FF0000"/>
              </a:solidFill>
              <a:round/>
            </a:ln>
            <a:effectLst/>
          </c:spPr>
          <c:marker>
            <c:symbol val="none"/>
          </c:marker>
          <c:dLbls>
            <c:dLbl>
              <c:idx val="0"/>
              <c:layout>
                <c:manualLayout>
                  <c:x val="-3.324099239630475E-2"/>
                  <c:y val="-1.9230769230769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5C-41BC-8BAA-E3DF9018E703}"/>
                </c:ext>
              </c:extLst>
            </c:dLbl>
            <c:dLbl>
              <c:idx val="1"/>
              <c:layout>
                <c:manualLayout>
                  <c:x val="-3.3447349652595194E-2"/>
                  <c:y val="-2.029232283464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5C-41BC-8BAA-E3DF9018E703}"/>
                </c:ext>
              </c:extLst>
            </c:dLbl>
            <c:dLbl>
              <c:idx val="2"/>
              <c:layout>
                <c:manualLayout>
                  <c:x val="-3.6175918569260244E-2"/>
                  <c:y val="-1.9520341207349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5C-41BC-8BAA-E3DF9018E703}"/>
                </c:ext>
              </c:extLst>
            </c:dLbl>
            <c:dLbl>
              <c:idx val="3"/>
              <c:layout>
                <c:manualLayout>
                  <c:x val="-2.8780214017480387E-2"/>
                  <c:y val="-1.728707349081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5C-41BC-8BAA-E3DF9018E703}"/>
                </c:ext>
              </c:extLst>
            </c:dLbl>
            <c:dLbl>
              <c:idx val="4"/>
              <c:layout>
                <c:manualLayout>
                  <c:x val="-2.5893277815531079E-2"/>
                  <c:y val="-2.3270558535419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5C-41BC-8BAA-E3DF9018E703}"/>
                </c:ext>
              </c:extLst>
            </c:dLbl>
            <c:dLbl>
              <c:idx val="5"/>
              <c:layout>
                <c:manualLayout>
                  <c:x val="-2.3221190272356491E-2"/>
                  <c:y val="-1.9284120734908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5C-41BC-8BAA-E3DF9018E70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'Volume Trend_25.6.2021'!$B$8:$L$8</c:f>
              <c:strCache>
                <c:ptCount val="6"/>
                <c:pt idx="0">
                  <c:v>FY 2020-21</c:v>
                </c:pt>
                <c:pt idx="1">
                  <c:v>FY 2021-22</c:v>
                </c:pt>
                <c:pt idx="2">
                  <c:v>FY 2022-23</c:v>
                </c:pt>
                <c:pt idx="3">
                  <c:v>FY 2023-24</c:v>
                </c:pt>
                <c:pt idx="4">
                  <c:v>FY 2024-25</c:v>
                </c:pt>
                <c:pt idx="5">
                  <c:v>Sep'25</c:v>
                </c:pt>
              </c:strCache>
            </c:strRef>
          </c:cat>
          <c:val>
            <c:numRef>
              <c:f>'Volume Trend_25.6.2021'!$B$14:$L$14</c:f>
              <c:numCache>
                <c:formatCode>_(* #,##0.00_);_(* \(#,##0.00\);_(* "-"??_);_(@_)</c:formatCode>
                <c:ptCount val="6"/>
                <c:pt idx="0">
                  <c:v>5.330000000000001</c:v>
                </c:pt>
                <c:pt idx="1">
                  <c:v>6.9899999999999993</c:v>
                </c:pt>
                <c:pt idx="2">
                  <c:v>8.09</c:v>
                </c:pt>
                <c:pt idx="3">
                  <c:v>8.43</c:v>
                </c:pt>
                <c:pt idx="4">
                  <c:v>8.99</c:v>
                </c:pt>
                <c:pt idx="5">
                  <c:v>9.2200000000000006</c:v>
                </c:pt>
              </c:numCache>
            </c:numRef>
          </c:val>
          <c:smooth val="0"/>
          <c:extLst>
            <c:ext xmlns:c16="http://schemas.microsoft.com/office/drawing/2014/chart" uri="{C3380CC4-5D6E-409C-BE32-E72D297353CC}">
              <c16:uniqueId val="{0000000C-775C-41BC-8BAA-E3DF9018E703}"/>
            </c:ext>
          </c:extLst>
        </c:ser>
        <c:dLbls>
          <c:showLegendKey val="0"/>
          <c:showVal val="0"/>
          <c:showCatName val="0"/>
          <c:showSerName val="0"/>
          <c:showPercent val="0"/>
          <c:showBubbleSize val="0"/>
        </c:dLbls>
        <c:marker val="1"/>
        <c:smooth val="0"/>
        <c:axId val="384601432"/>
        <c:axId val="384596728"/>
      </c:lineChart>
      <c:catAx>
        <c:axId val="384601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4596728"/>
        <c:crosses val="autoZero"/>
        <c:auto val="1"/>
        <c:lblAlgn val="ctr"/>
        <c:lblOffset val="100"/>
        <c:noMultiLvlLbl val="0"/>
      </c:catAx>
      <c:valAx>
        <c:axId val="384596728"/>
        <c:scaling>
          <c:orientation val="minMax"/>
        </c:scaling>
        <c:delete val="1"/>
        <c:axPos val="l"/>
        <c:majorGridlines>
          <c:spPr>
            <a:ln w="9525" cap="flat" cmpd="sng" algn="ctr">
              <a:noFill/>
              <a:round/>
            </a:ln>
            <a:effectLst/>
          </c:spPr>
        </c:majorGridlines>
        <c:minorGridlines>
          <c:spPr>
            <a:ln w="9525" cap="flat" cmpd="sng" algn="ctr">
              <a:solidFill>
                <a:schemeClr val="bg1"/>
              </a:solidFill>
              <a:round/>
            </a:ln>
            <a:effectLst/>
          </c:spPr>
        </c:minorGridlines>
        <c:numFmt formatCode="_(* #,##0.00_);_(* \(#,##0.00\);_(* &quot;-&quot;??_);_(@_)" sourceLinked="1"/>
        <c:majorTickMark val="out"/>
        <c:minorTickMark val="none"/>
        <c:tickLblPos val="nextTo"/>
        <c:crossAx val="38460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7B1-40E1-90F2-06F9B0949A1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7B1-40E1-90F2-06F9B0949A1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7B1-40E1-90F2-06F9B0949A1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APM/Non APM</c:v>
                </c:pt>
                <c:pt idx="1">
                  <c:v>NWG</c:v>
                </c:pt>
                <c:pt idx="2">
                  <c:v>RLNG</c:v>
                </c:pt>
              </c:strCache>
            </c:strRef>
          </c:cat>
          <c:val>
            <c:numRef>
              <c:f>Sheet1!$B$2:$D$2</c:f>
              <c:numCache>
                <c:formatCode>0.00</c:formatCode>
                <c:ptCount val="3"/>
                <c:pt idx="0">
                  <c:v>0.4</c:v>
                </c:pt>
                <c:pt idx="1">
                  <c:v>0.1</c:v>
                </c:pt>
                <c:pt idx="2" formatCode="#,##0.00_);[Red]\(#,##0.00\)">
                  <c:v>0.5</c:v>
                </c:pt>
              </c:numCache>
            </c:numRef>
          </c:val>
          <c:extLst>
            <c:ext xmlns:c16="http://schemas.microsoft.com/office/drawing/2014/chart" uri="{C3380CC4-5D6E-409C-BE32-E72D297353CC}">
              <c16:uniqueId val="{0000000A-519C-4B56-AEFE-7EADCF860A49}"/>
            </c:ext>
          </c:extLst>
        </c:ser>
        <c:dLbls>
          <c:dLblPos val="inEnd"/>
          <c:showLegendKey val="0"/>
          <c:showVal val="0"/>
          <c:showCatName val="1"/>
          <c:showSerName val="0"/>
          <c:showPercent val="1"/>
          <c:showBubbleSize val="0"/>
          <c:showLeaderLines val="1"/>
        </c:dLbls>
        <c:firstSliceAng val="219"/>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Sheet1!$B$2</c:f>
            </c:numRef>
          </c:val>
          <c:extLst>
            <c:ext xmlns:c16="http://schemas.microsoft.com/office/drawing/2014/chart" uri="{C3380CC4-5D6E-409C-BE32-E72D297353CC}">
              <c16:uniqueId val="{00000000-7D4E-4FDC-A5AF-6CDA3A1243C9}"/>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Sheet1!$C$2</c:f>
            </c:numRef>
          </c:val>
          <c:extLst>
            <c:ext xmlns:c16="http://schemas.microsoft.com/office/drawing/2014/chart" uri="{C3380CC4-5D6E-409C-BE32-E72D297353CC}">
              <c16:uniqueId val="{00000001-7D4E-4FDC-A5AF-6CDA3A1243C9}"/>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Sheet1!$D$2</c:f>
            </c:numRef>
          </c:val>
          <c:extLst>
            <c:ext xmlns:c16="http://schemas.microsoft.com/office/drawing/2014/chart" uri="{C3380CC4-5D6E-409C-BE32-E72D297353CC}">
              <c16:uniqueId val="{00000002-7D4E-4FDC-A5AF-6CDA3A1243C9}"/>
            </c:ext>
          </c:extLst>
        </c:ser>
        <c:ser>
          <c:idx val="3"/>
          <c:order val="3"/>
          <c:tx>
            <c:strRef>
              <c:f>Sheet1!$E$1</c:f>
              <c:strCache>
                <c:ptCount val="1"/>
                <c:pt idx="0">
                  <c:v>March'21</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Sheet1!$E$2</c:f>
              <c:numCache>
                <c:formatCode>General</c:formatCode>
                <c:ptCount val="1"/>
                <c:pt idx="0">
                  <c:v>612</c:v>
                </c:pt>
              </c:numCache>
            </c:numRef>
          </c:val>
          <c:extLst>
            <c:ext xmlns:c16="http://schemas.microsoft.com/office/drawing/2014/chart" uri="{C3380CC4-5D6E-409C-BE32-E72D297353CC}">
              <c16:uniqueId val="{00000003-7D4E-4FDC-A5AF-6CDA3A1243C9}"/>
            </c:ext>
          </c:extLst>
        </c:ser>
        <c:ser>
          <c:idx val="4"/>
          <c:order val="4"/>
          <c:tx>
            <c:strRef>
              <c:f>Sheet1!$F$1</c:f>
              <c:strCache>
                <c:ptCount val="1"/>
                <c:pt idx="0">
                  <c:v>March'22</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Sheet1!$F$2</c:f>
              <c:numCache>
                <c:formatCode>General</c:formatCode>
                <c:ptCount val="1"/>
                <c:pt idx="0">
                  <c:v>711</c:v>
                </c:pt>
              </c:numCache>
            </c:numRef>
          </c:val>
          <c:extLst>
            <c:ext xmlns:c16="http://schemas.microsoft.com/office/drawing/2014/chart" uri="{C3380CC4-5D6E-409C-BE32-E72D297353CC}">
              <c16:uniqueId val="{00000004-7D4E-4FDC-A5AF-6CDA3A1243C9}"/>
            </c:ext>
          </c:extLst>
        </c:ser>
        <c:ser>
          <c:idx val="5"/>
          <c:order val="5"/>
          <c:tx>
            <c:strRef>
              <c:f>Sheet1!$G$1</c:f>
              <c:strCache>
                <c:ptCount val="1"/>
                <c:pt idx="0">
                  <c:v>March'23</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Sheet1!$G$2</c:f>
              <c:numCache>
                <c:formatCode>General</c:formatCode>
                <c:ptCount val="1"/>
                <c:pt idx="0">
                  <c:v>791</c:v>
                </c:pt>
              </c:numCache>
            </c:numRef>
          </c:val>
          <c:extLst>
            <c:ext xmlns:c16="http://schemas.microsoft.com/office/drawing/2014/chart" uri="{C3380CC4-5D6E-409C-BE32-E72D297353CC}">
              <c16:uniqueId val="{00000005-7D4E-4FDC-A5AF-6CDA3A1243C9}"/>
            </c:ext>
          </c:extLst>
        </c:ser>
        <c:ser>
          <c:idx val="6"/>
          <c:order val="6"/>
          <c:tx>
            <c:strRef>
              <c:f>Sheet1!$H$1</c:f>
              <c:strCache>
                <c:ptCount val="1"/>
                <c:pt idx="0">
                  <c:v>March'24</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Sheet1!$H$2</c:f>
              <c:numCache>
                <c:formatCode>General</c:formatCode>
                <c:ptCount val="1"/>
                <c:pt idx="0">
                  <c:v>882</c:v>
                </c:pt>
              </c:numCache>
            </c:numRef>
          </c:val>
          <c:extLst>
            <c:ext xmlns:c16="http://schemas.microsoft.com/office/drawing/2014/chart" uri="{C3380CC4-5D6E-409C-BE32-E72D297353CC}">
              <c16:uniqueId val="{00000000-989A-42E4-B957-5511161D814F}"/>
            </c:ext>
          </c:extLst>
        </c:ser>
        <c:ser>
          <c:idx val="7"/>
          <c:order val="7"/>
          <c:tx>
            <c:strRef>
              <c:f>Sheet1!$I$1</c:f>
              <c:strCache>
                <c:ptCount val="1"/>
                <c:pt idx="0">
                  <c:v>March'25</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8-4BA8-9FDB-11C15649EA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Sheet1!$I$2</c:f>
              <c:numCache>
                <c:formatCode>General</c:formatCode>
                <c:ptCount val="1"/>
                <c:pt idx="0">
                  <c:v>954</c:v>
                </c:pt>
              </c:numCache>
            </c:numRef>
          </c:val>
          <c:extLst>
            <c:ext xmlns:c16="http://schemas.microsoft.com/office/drawing/2014/chart" uri="{C3380CC4-5D6E-409C-BE32-E72D297353CC}">
              <c16:uniqueId val="{00000000-8C94-4613-A280-99F7D9721143}"/>
            </c:ext>
          </c:extLst>
        </c:ser>
        <c:ser>
          <c:idx val="8"/>
          <c:order val="8"/>
          <c:tx>
            <c:strRef>
              <c:f>Sheet1!$J$1</c:f>
              <c:strCache>
                <c:ptCount val="1"/>
                <c:pt idx="0">
                  <c:v>Sep'25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No. of CNG Stations</c:v>
                </c:pt>
              </c:strCache>
            </c:strRef>
          </c:cat>
          <c:val>
            <c:numRef>
              <c:f>Sheet1!$J$2</c:f>
              <c:numCache>
                <c:formatCode>General</c:formatCode>
                <c:ptCount val="1"/>
                <c:pt idx="0">
                  <c:v>929</c:v>
                </c:pt>
              </c:numCache>
            </c:numRef>
          </c:val>
          <c:extLst>
            <c:ext xmlns:c16="http://schemas.microsoft.com/office/drawing/2014/chart" uri="{C3380CC4-5D6E-409C-BE32-E72D297353CC}">
              <c16:uniqueId val="{00000000-1966-4BC6-94D9-F42E66BF666C}"/>
            </c:ext>
          </c:extLst>
        </c:ser>
        <c:dLbls>
          <c:showLegendKey val="0"/>
          <c:showVal val="0"/>
          <c:showCatName val="0"/>
          <c:showSerName val="0"/>
          <c:showPercent val="0"/>
          <c:showBubbleSize val="0"/>
        </c:dLbls>
        <c:gapWidth val="355"/>
        <c:overlap val="-70"/>
        <c:axId val="384606528"/>
        <c:axId val="384607704"/>
      </c:barChart>
      <c:catAx>
        <c:axId val="38460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07704"/>
        <c:crosses val="autoZero"/>
        <c:auto val="1"/>
        <c:lblAlgn val="ctr"/>
        <c:lblOffset val="100"/>
        <c:noMultiLvlLbl val="0"/>
      </c:catAx>
      <c:valAx>
        <c:axId val="384607704"/>
        <c:scaling>
          <c:orientation val="minMax"/>
        </c:scaling>
        <c:delete val="1"/>
        <c:axPos val="l"/>
        <c:numFmt formatCode="General" sourceLinked="1"/>
        <c:majorTickMark val="none"/>
        <c:minorTickMark val="none"/>
        <c:tickLblPos val="nextTo"/>
        <c:crossAx val="38460652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0511078673329302E-2"/>
          <c:y val="0.88959106154419487"/>
          <c:w val="0.98948892132667066"/>
          <c:h val="8.8855307379080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3">
  <a:schemeClr val="accent3"/>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withinLinearReversed" id="23">
  <a:schemeClr val="accent3"/>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3">
  <a:schemeClr val="accent3"/>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5A93F-4EF5-46D4-9E8E-8CCA8D9900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5FF3252-0AC7-40D9-86A1-104376342139}">
      <dgm:prSet custT="1"/>
      <dgm:spPr/>
      <dgm:t>
        <a:bodyPr/>
        <a:lstStyle/>
        <a:p>
          <a:pPr rtl="0"/>
          <a:r>
            <a:rPr lang="en-US" sz="2800" b="1" dirty="0"/>
            <a:t>Background</a:t>
          </a:r>
          <a:endParaRPr lang="en-US" sz="2800" dirty="0"/>
        </a:p>
      </dgm:t>
    </dgm:pt>
    <dgm:pt modelId="{8A5F6B0C-AF72-438D-9923-A529CE3E60B7}" type="parTrans" cxnId="{E900BECD-5891-4918-853E-D41BE3B6460E}">
      <dgm:prSet/>
      <dgm:spPr/>
      <dgm:t>
        <a:bodyPr/>
        <a:lstStyle/>
        <a:p>
          <a:endParaRPr lang="en-US"/>
        </a:p>
      </dgm:t>
    </dgm:pt>
    <dgm:pt modelId="{AE0B3260-DAF0-470B-805F-E366E8AE71E5}" type="sibTrans" cxnId="{E900BECD-5891-4918-853E-D41BE3B6460E}">
      <dgm:prSet/>
      <dgm:spPr/>
      <dgm:t>
        <a:bodyPr/>
        <a:lstStyle/>
        <a:p>
          <a:endParaRPr lang="en-US"/>
        </a:p>
      </dgm:t>
    </dgm:pt>
    <dgm:pt modelId="{9E7E1D70-BAAF-4755-B41D-BE3AE029084B}" type="pres">
      <dgm:prSet presAssocID="{FC65A93F-4EF5-46D4-9E8E-8CCA8D9900F6}" presName="linear" presStyleCnt="0">
        <dgm:presLayoutVars>
          <dgm:animLvl val="lvl"/>
          <dgm:resizeHandles val="exact"/>
        </dgm:presLayoutVars>
      </dgm:prSet>
      <dgm:spPr/>
      <dgm:t>
        <a:bodyPr/>
        <a:lstStyle/>
        <a:p>
          <a:endParaRPr lang="en-US"/>
        </a:p>
      </dgm:t>
    </dgm:pt>
    <dgm:pt modelId="{9B34DEB7-8C32-4A95-9A6F-E8BA7922F7C6}" type="pres">
      <dgm:prSet presAssocID="{D5FF3252-0AC7-40D9-86A1-104376342139}" presName="parentText" presStyleLbl="node1" presStyleIdx="0" presStyleCnt="1">
        <dgm:presLayoutVars>
          <dgm:chMax val="0"/>
          <dgm:bulletEnabled val="1"/>
        </dgm:presLayoutVars>
      </dgm:prSet>
      <dgm:spPr/>
      <dgm:t>
        <a:bodyPr/>
        <a:lstStyle/>
        <a:p>
          <a:endParaRPr lang="en-US"/>
        </a:p>
      </dgm:t>
    </dgm:pt>
  </dgm:ptLst>
  <dgm:cxnLst>
    <dgm:cxn modelId="{3A8D567A-71BB-4D90-8BA8-8CC6F8BAEBD6}" type="presOf" srcId="{D5FF3252-0AC7-40D9-86A1-104376342139}" destId="{9B34DEB7-8C32-4A95-9A6F-E8BA7922F7C6}" srcOrd="0" destOrd="0" presId="urn:microsoft.com/office/officeart/2005/8/layout/vList2"/>
    <dgm:cxn modelId="{E900BECD-5891-4918-853E-D41BE3B6460E}" srcId="{FC65A93F-4EF5-46D4-9E8E-8CCA8D9900F6}" destId="{D5FF3252-0AC7-40D9-86A1-104376342139}" srcOrd="0" destOrd="0" parTransId="{8A5F6B0C-AF72-438D-9923-A529CE3E60B7}" sibTransId="{AE0B3260-DAF0-470B-805F-E366E8AE71E5}"/>
    <dgm:cxn modelId="{B33270EC-F398-4001-916D-DEF9C066F68E}" type="presOf" srcId="{FC65A93F-4EF5-46D4-9E8E-8CCA8D9900F6}" destId="{9E7E1D70-BAAF-4755-B41D-BE3AE029084B}" srcOrd="0" destOrd="0" presId="urn:microsoft.com/office/officeart/2005/8/layout/vList2"/>
    <dgm:cxn modelId="{77E6ED5A-DD34-4F1B-9455-BFE4630DEED8}" type="presParOf" srcId="{9E7E1D70-BAAF-4755-B41D-BE3AE029084B}" destId="{9B34DEB7-8C32-4A95-9A6F-E8BA7922F7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BA0FBA-6E05-4014-8131-BB0A3FBD2D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BD85DA-3470-49BC-BF14-A534CA2530C2}">
      <dgm:prSet custT="1"/>
      <dgm:spPr/>
      <dgm:t>
        <a:bodyPr/>
        <a:lstStyle/>
        <a:p>
          <a:pPr rtl="0"/>
          <a:r>
            <a:rPr lang="en-US" sz="2800" b="1" dirty="0"/>
            <a:t>Current Sales Volume Mix (%)</a:t>
          </a:r>
          <a:endParaRPr lang="en-US" sz="2800" dirty="0"/>
        </a:p>
      </dgm:t>
    </dgm:pt>
    <dgm:pt modelId="{21BB5CC1-C1F5-4AA5-98D4-91A40A17CAFF}" type="parTrans" cxnId="{4CDE8540-1D7C-49F7-B721-82210D1486B5}">
      <dgm:prSet/>
      <dgm:spPr/>
      <dgm:t>
        <a:bodyPr/>
        <a:lstStyle/>
        <a:p>
          <a:endParaRPr lang="en-US"/>
        </a:p>
      </dgm:t>
    </dgm:pt>
    <dgm:pt modelId="{B1C43D95-08A0-4CD9-A34D-7A99EC84F93D}" type="sibTrans" cxnId="{4CDE8540-1D7C-49F7-B721-82210D1486B5}">
      <dgm:prSet/>
      <dgm:spPr/>
      <dgm:t>
        <a:bodyPr/>
        <a:lstStyle/>
        <a:p>
          <a:endParaRPr lang="en-US"/>
        </a:p>
      </dgm:t>
    </dgm:pt>
    <dgm:pt modelId="{8A990B5B-C580-4D55-B10C-CC566A3FF67F}" type="pres">
      <dgm:prSet presAssocID="{63BA0FBA-6E05-4014-8131-BB0A3FBD2DB8}" presName="linear" presStyleCnt="0">
        <dgm:presLayoutVars>
          <dgm:animLvl val="lvl"/>
          <dgm:resizeHandles val="exact"/>
        </dgm:presLayoutVars>
      </dgm:prSet>
      <dgm:spPr/>
      <dgm:t>
        <a:bodyPr/>
        <a:lstStyle/>
        <a:p>
          <a:endParaRPr lang="en-US"/>
        </a:p>
      </dgm:t>
    </dgm:pt>
    <dgm:pt modelId="{81B6B73F-A0DA-48CE-B5E5-A12219975129}" type="pres">
      <dgm:prSet presAssocID="{1BBD85DA-3470-49BC-BF14-A534CA2530C2}" presName="parentText" presStyleLbl="node1" presStyleIdx="0" presStyleCnt="1">
        <dgm:presLayoutVars>
          <dgm:chMax val="0"/>
          <dgm:bulletEnabled val="1"/>
        </dgm:presLayoutVars>
      </dgm:prSet>
      <dgm:spPr/>
      <dgm:t>
        <a:bodyPr/>
        <a:lstStyle/>
        <a:p>
          <a:endParaRPr lang="en-US"/>
        </a:p>
      </dgm:t>
    </dgm:pt>
  </dgm:ptLst>
  <dgm:cxnLst>
    <dgm:cxn modelId="{4CDE8540-1D7C-49F7-B721-82210D1486B5}" srcId="{63BA0FBA-6E05-4014-8131-BB0A3FBD2DB8}" destId="{1BBD85DA-3470-49BC-BF14-A534CA2530C2}" srcOrd="0" destOrd="0" parTransId="{21BB5CC1-C1F5-4AA5-98D4-91A40A17CAFF}" sibTransId="{B1C43D95-08A0-4CD9-A34D-7A99EC84F93D}"/>
    <dgm:cxn modelId="{E857B09C-7A84-414A-9531-13476EE20858}" type="presOf" srcId="{63BA0FBA-6E05-4014-8131-BB0A3FBD2DB8}" destId="{8A990B5B-C580-4D55-B10C-CC566A3FF67F}" srcOrd="0" destOrd="0" presId="urn:microsoft.com/office/officeart/2005/8/layout/vList2"/>
    <dgm:cxn modelId="{11FB64E4-0567-431A-B34D-C00F6FEBD8EA}" type="presOf" srcId="{1BBD85DA-3470-49BC-BF14-A534CA2530C2}" destId="{81B6B73F-A0DA-48CE-B5E5-A12219975129}" srcOrd="0" destOrd="0" presId="urn:microsoft.com/office/officeart/2005/8/layout/vList2"/>
    <dgm:cxn modelId="{2C410634-6DC7-48DF-B367-C924EB982151}" type="presParOf" srcId="{8A990B5B-C580-4D55-B10C-CC566A3FF67F}" destId="{81B6B73F-A0DA-48CE-B5E5-A122199751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378BA2-3B46-4B62-9D32-96A3B6D76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1F55AD-7476-42B1-AE4F-28AC40A53AD1}">
      <dgm:prSet custT="1"/>
      <dgm:spPr/>
      <dgm:t>
        <a:bodyPr/>
        <a:lstStyle/>
        <a:p>
          <a:pPr rtl="0"/>
          <a:r>
            <a:rPr lang="en-US" sz="2800" b="1" dirty="0"/>
            <a:t>Sales Volumes </a:t>
          </a:r>
          <a:endParaRPr lang="en-US" sz="2800" dirty="0"/>
        </a:p>
      </dgm:t>
    </dgm:pt>
    <dgm:pt modelId="{47AF501B-CC40-42CF-8895-DDD75831272A}" type="parTrans" cxnId="{0F27414B-7138-404A-BAD3-1D35F31F9957}">
      <dgm:prSet/>
      <dgm:spPr/>
      <dgm:t>
        <a:bodyPr/>
        <a:lstStyle/>
        <a:p>
          <a:endParaRPr lang="en-US"/>
        </a:p>
      </dgm:t>
    </dgm:pt>
    <dgm:pt modelId="{4DBD5786-3734-43ED-8630-2224BC1303E7}" type="sibTrans" cxnId="{0F27414B-7138-404A-BAD3-1D35F31F9957}">
      <dgm:prSet/>
      <dgm:spPr/>
      <dgm:t>
        <a:bodyPr/>
        <a:lstStyle/>
        <a:p>
          <a:endParaRPr lang="en-US"/>
        </a:p>
      </dgm:t>
    </dgm:pt>
    <dgm:pt modelId="{29CDC89E-32FF-464B-AE9A-01E4B029693A}" type="pres">
      <dgm:prSet presAssocID="{59378BA2-3B46-4B62-9D32-96A3B6D76D44}" presName="linear" presStyleCnt="0">
        <dgm:presLayoutVars>
          <dgm:animLvl val="lvl"/>
          <dgm:resizeHandles val="exact"/>
        </dgm:presLayoutVars>
      </dgm:prSet>
      <dgm:spPr/>
      <dgm:t>
        <a:bodyPr/>
        <a:lstStyle/>
        <a:p>
          <a:endParaRPr lang="en-US"/>
        </a:p>
      </dgm:t>
    </dgm:pt>
    <dgm:pt modelId="{1A4C5B02-E3B2-4473-8B66-A0B2146BB146}" type="pres">
      <dgm:prSet presAssocID="{B91F55AD-7476-42B1-AE4F-28AC40A53AD1}" presName="parentText" presStyleLbl="node1" presStyleIdx="0" presStyleCnt="1" custScaleY="159945">
        <dgm:presLayoutVars>
          <dgm:chMax val="0"/>
          <dgm:bulletEnabled val="1"/>
        </dgm:presLayoutVars>
      </dgm:prSet>
      <dgm:spPr/>
      <dgm:t>
        <a:bodyPr/>
        <a:lstStyle/>
        <a:p>
          <a:endParaRPr lang="en-US"/>
        </a:p>
      </dgm:t>
    </dgm:pt>
  </dgm:ptLst>
  <dgm:cxnLst>
    <dgm:cxn modelId="{5057691A-7AA6-4888-8864-91555D298FCF}" type="presOf" srcId="{59378BA2-3B46-4B62-9D32-96A3B6D76D44}" destId="{29CDC89E-32FF-464B-AE9A-01E4B029693A}" srcOrd="0" destOrd="0" presId="urn:microsoft.com/office/officeart/2005/8/layout/vList2"/>
    <dgm:cxn modelId="{B7723D4A-20EA-435B-9502-54B550AC94B0}" type="presOf" srcId="{B91F55AD-7476-42B1-AE4F-28AC40A53AD1}" destId="{1A4C5B02-E3B2-4473-8B66-A0B2146BB146}" srcOrd="0" destOrd="0" presId="urn:microsoft.com/office/officeart/2005/8/layout/vList2"/>
    <dgm:cxn modelId="{0F27414B-7138-404A-BAD3-1D35F31F9957}" srcId="{59378BA2-3B46-4B62-9D32-96A3B6D76D44}" destId="{B91F55AD-7476-42B1-AE4F-28AC40A53AD1}" srcOrd="0" destOrd="0" parTransId="{47AF501B-CC40-42CF-8895-DDD75831272A}" sibTransId="{4DBD5786-3734-43ED-8630-2224BC1303E7}"/>
    <dgm:cxn modelId="{55116A88-686D-4520-A9B2-B5EF24F26007}" type="presParOf" srcId="{29CDC89E-32FF-464B-AE9A-01E4B029693A}" destId="{1A4C5B02-E3B2-4473-8B66-A0B2146BB1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48421A-6919-45F8-89B2-8504B6228E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5AE56C-185F-4609-AA04-329B669903CA}">
      <dgm:prSet custT="1"/>
      <dgm:spPr/>
      <dgm:t>
        <a:bodyPr/>
        <a:lstStyle/>
        <a:p>
          <a:pPr rtl="0"/>
          <a:r>
            <a:rPr lang="en-US" sz="2800" b="1" dirty="0"/>
            <a:t>Sales Volumes </a:t>
          </a:r>
          <a:endParaRPr lang="en-US" sz="2800" dirty="0"/>
        </a:p>
      </dgm:t>
    </dgm:pt>
    <dgm:pt modelId="{D9DDA7A6-A75F-4C42-8BF6-FB1976475ECB}" type="parTrans" cxnId="{CDB21AB2-CF6E-4349-A784-A624E4306039}">
      <dgm:prSet/>
      <dgm:spPr/>
      <dgm:t>
        <a:bodyPr/>
        <a:lstStyle/>
        <a:p>
          <a:endParaRPr lang="en-US"/>
        </a:p>
      </dgm:t>
    </dgm:pt>
    <dgm:pt modelId="{D8A9A021-8404-41E5-BF54-0D054D58291D}" type="sibTrans" cxnId="{CDB21AB2-CF6E-4349-A784-A624E4306039}">
      <dgm:prSet/>
      <dgm:spPr/>
      <dgm:t>
        <a:bodyPr/>
        <a:lstStyle/>
        <a:p>
          <a:endParaRPr lang="en-US"/>
        </a:p>
      </dgm:t>
    </dgm:pt>
    <dgm:pt modelId="{37B8FB18-18CB-4321-B007-C75EA6C1A06A}" type="pres">
      <dgm:prSet presAssocID="{2648421A-6919-45F8-89B2-8504B6228E15}" presName="linear" presStyleCnt="0">
        <dgm:presLayoutVars>
          <dgm:animLvl val="lvl"/>
          <dgm:resizeHandles val="exact"/>
        </dgm:presLayoutVars>
      </dgm:prSet>
      <dgm:spPr/>
      <dgm:t>
        <a:bodyPr/>
        <a:lstStyle/>
        <a:p>
          <a:endParaRPr lang="en-US"/>
        </a:p>
      </dgm:t>
    </dgm:pt>
    <dgm:pt modelId="{C36EF46D-0480-420F-A343-066F08A98724}" type="pres">
      <dgm:prSet presAssocID="{B55AE56C-185F-4609-AA04-329B669903CA}" presName="parentText" presStyleLbl="node1" presStyleIdx="0" presStyleCnt="1">
        <dgm:presLayoutVars>
          <dgm:chMax val="0"/>
          <dgm:bulletEnabled val="1"/>
        </dgm:presLayoutVars>
      </dgm:prSet>
      <dgm:spPr/>
      <dgm:t>
        <a:bodyPr/>
        <a:lstStyle/>
        <a:p>
          <a:endParaRPr lang="en-US"/>
        </a:p>
      </dgm:t>
    </dgm:pt>
  </dgm:ptLst>
  <dgm:cxnLst>
    <dgm:cxn modelId="{CDB21AB2-CF6E-4349-A784-A624E4306039}" srcId="{2648421A-6919-45F8-89B2-8504B6228E15}" destId="{B55AE56C-185F-4609-AA04-329B669903CA}" srcOrd="0" destOrd="0" parTransId="{D9DDA7A6-A75F-4C42-8BF6-FB1976475ECB}" sibTransId="{D8A9A021-8404-41E5-BF54-0D054D58291D}"/>
    <dgm:cxn modelId="{E90C22A4-C9AC-4B7B-804F-C42A86D45130}" type="presOf" srcId="{B55AE56C-185F-4609-AA04-329B669903CA}" destId="{C36EF46D-0480-420F-A343-066F08A98724}" srcOrd="0" destOrd="0" presId="urn:microsoft.com/office/officeart/2005/8/layout/vList2"/>
    <dgm:cxn modelId="{83ECBD0B-622F-400F-9077-9FD7DFFAEC45}" type="presOf" srcId="{2648421A-6919-45F8-89B2-8504B6228E15}" destId="{37B8FB18-18CB-4321-B007-C75EA6C1A06A}" srcOrd="0" destOrd="0" presId="urn:microsoft.com/office/officeart/2005/8/layout/vList2"/>
    <dgm:cxn modelId="{F1179602-097A-482F-AD99-36CDE9A84B09}" type="presParOf" srcId="{37B8FB18-18CB-4321-B007-C75EA6C1A06A}" destId="{C36EF46D-0480-420F-A343-066F08A987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151518-D8E1-4BFE-8011-E070A12011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39AC16-5AF1-4FF9-98D5-6B961E6A2369}">
      <dgm:prSet custT="1"/>
      <dgm:spPr/>
      <dgm:t>
        <a:bodyPr/>
        <a:lstStyle/>
        <a:p>
          <a:pPr rtl="0"/>
          <a:r>
            <a:rPr lang="en-US" sz="2800" b="1"/>
            <a:t>Volume Trends </a:t>
          </a:r>
          <a:endParaRPr lang="en-US" sz="2800"/>
        </a:p>
      </dgm:t>
    </dgm:pt>
    <dgm:pt modelId="{9B2D86EA-E155-4480-BE1E-552B596A6886}" type="parTrans" cxnId="{96736CF2-CB5C-4FCB-B11E-6CF1232958CE}">
      <dgm:prSet/>
      <dgm:spPr/>
      <dgm:t>
        <a:bodyPr/>
        <a:lstStyle/>
        <a:p>
          <a:endParaRPr lang="en-US"/>
        </a:p>
      </dgm:t>
    </dgm:pt>
    <dgm:pt modelId="{C5C35D67-6827-48E4-90FB-869EBE80BA6A}" type="sibTrans" cxnId="{96736CF2-CB5C-4FCB-B11E-6CF1232958CE}">
      <dgm:prSet/>
      <dgm:spPr/>
      <dgm:t>
        <a:bodyPr/>
        <a:lstStyle/>
        <a:p>
          <a:endParaRPr lang="en-US"/>
        </a:p>
      </dgm:t>
    </dgm:pt>
    <dgm:pt modelId="{5C3B633D-DEB2-41DB-97EB-CB4B2BA20049}" type="pres">
      <dgm:prSet presAssocID="{15151518-D8E1-4BFE-8011-E070A120119D}" presName="linear" presStyleCnt="0">
        <dgm:presLayoutVars>
          <dgm:animLvl val="lvl"/>
          <dgm:resizeHandles val="exact"/>
        </dgm:presLayoutVars>
      </dgm:prSet>
      <dgm:spPr/>
      <dgm:t>
        <a:bodyPr/>
        <a:lstStyle/>
        <a:p>
          <a:endParaRPr lang="en-US"/>
        </a:p>
      </dgm:t>
    </dgm:pt>
    <dgm:pt modelId="{5443577A-8A30-429C-870C-27491BD81C23}" type="pres">
      <dgm:prSet presAssocID="{F739AC16-5AF1-4FF9-98D5-6B961E6A2369}" presName="parentText" presStyleLbl="node1" presStyleIdx="0" presStyleCnt="1">
        <dgm:presLayoutVars>
          <dgm:chMax val="0"/>
          <dgm:bulletEnabled val="1"/>
        </dgm:presLayoutVars>
      </dgm:prSet>
      <dgm:spPr/>
      <dgm:t>
        <a:bodyPr/>
        <a:lstStyle/>
        <a:p>
          <a:endParaRPr lang="en-US"/>
        </a:p>
      </dgm:t>
    </dgm:pt>
  </dgm:ptLst>
  <dgm:cxnLst>
    <dgm:cxn modelId="{C6FBF1DE-DECB-4F20-9200-E4B0CA66C0D1}" type="presOf" srcId="{15151518-D8E1-4BFE-8011-E070A120119D}" destId="{5C3B633D-DEB2-41DB-97EB-CB4B2BA20049}" srcOrd="0" destOrd="0" presId="urn:microsoft.com/office/officeart/2005/8/layout/vList2"/>
    <dgm:cxn modelId="{96736CF2-CB5C-4FCB-B11E-6CF1232958CE}" srcId="{15151518-D8E1-4BFE-8011-E070A120119D}" destId="{F739AC16-5AF1-4FF9-98D5-6B961E6A2369}" srcOrd="0" destOrd="0" parTransId="{9B2D86EA-E155-4480-BE1E-552B596A6886}" sibTransId="{C5C35D67-6827-48E4-90FB-869EBE80BA6A}"/>
    <dgm:cxn modelId="{B8DFB263-AC95-4008-86A1-720B52215A43}" type="presOf" srcId="{F739AC16-5AF1-4FF9-98D5-6B961E6A2369}" destId="{5443577A-8A30-429C-870C-27491BD81C23}" srcOrd="0" destOrd="0" presId="urn:microsoft.com/office/officeart/2005/8/layout/vList2"/>
    <dgm:cxn modelId="{9EB08069-738C-468F-91A7-3B222C63E303}" type="presParOf" srcId="{5C3B633D-DEB2-41DB-97EB-CB4B2BA20049}" destId="{5443577A-8A30-429C-870C-27491BD81C2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146978-4344-46AA-ABF8-C191B9D162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A29865-0720-49BA-AFD3-890A362E03A5}">
      <dgm:prSet custT="1"/>
      <dgm:spPr/>
      <dgm:t>
        <a:bodyPr/>
        <a:lstStyle/>
        <a:p>
          <a:pPr rtl="0"/>
          <a:r>
            <a:rPr lang="en-US" sz="2800" b="1" dirty="0"/>
            <a:t>Gas Sourcing</a:t>
          </a:r>
          <a:endParaRPr lang="en-US" sz="2800" dirty="0"/>
        </a:p>
      </dgm:t>
    </dgm:pt>
    <dgm:pt modelId="{5CA244AC-D0F3-4C7B-ABFA-9223F02485E4}" type="parTrans" cxnId="{043EDDE3-1240-420E-A71F-A3B1BF237F3D}">
      <dgm:prSet/>
      <dgm:spPr/>
      <dgm:t>
        <a:bodyPr/>
        <a:lstStyle/>
        <a:p>
          <a:endParaRPr lang="en-US"/>
        </a:p>
      </dgm:t>
    </dgm:pt>
    <dgm:pt modelId="{E1442679-31DB-4EC0-A6C7-FF04E3339458}" type="sibTrans" cxnId="{043EDDE3-1240-420E-A71F-A3B1BF237F3D}">
      <dgm:prSet/>
      <dgm:spPr/>
      <dgm:t>
        <a:bodyPr/>
        <a:lstStyle/>
        <a:p>
          <a:endParaRPr lang="en-US"/>
        </a:p>
      </dgm:t>
    </dgm:pt>
    <dgm:pt modelId="{89D4A95D-0FDD-406A-98F6-05254C30E7D6}" type="pres">
      <dgm:prSet presAssocID="{9C146978-4344-46AA-ABF8-C191B9D16261}" presName="linear" presStyleCnt="0">
        <dgm:presLayoutVars>
          <dgm:animLvl val="lvl"/>
          <dgm:resizeHandles val="exact"/>
        </dgm:presLayoutVars>
      </dgm:prSet>
      <dgm:spPr/>
      <dgm:t>
        <a:bodyPr/>
        <a:lstStyle/>
        <a:p>
          <a:endParaRPr lang="en-US"/>
        </a:p>
      </dgm:t>
    </dgm:pt>
    <dgm:pt modelId="{4EE6BFCF-82FF-45BB-80E0-CFF7AB11A419}" type="pres">
      <dgm:prSet presAssocID="{D4A29865-0720-49BA-AFD3-890A362E03A5}" presName="parentText" presStyleLbl="node1" presStyleIdx="0" presStyleCnt="1">
        <dgm:presLayoutVars>
          <dgm:chMax val="0"/>
          <dgm:bulletEnabled val="1"/>
        </dgm:presLayoutVars>
      </dgm:prSet>
      <dgm:spPr/>
      <dgm:t>
        <a:bodyPr/>
        <a:lstStyle/>
        <a:p>
          <a:endParaRPr lang="en-US"/>
        </a:p>
      </dgm:t>
    </dgm:pt>
  </dgm:ptLst>
  <dgm:cxnLst>
    <dgm:cxn modelId="{043EDDE3-1240-420E-A71F-A3B1BF237F3D}" srcId="{9C146978-4344-46AA-ABF8-C191B9D16261}" destId="{D4A29865-0720-49BA-AFD3-890A362E03A5}" srcOrd="0" destOrd="0" parTransId="{5CA244AC-D0F3-4C7B-ABFA-9223F02485E4}" sibTransId="{E1442679-31DB-4EC0-A6C7-FF04E3339458}"/>
    <dgm:cxn modelId="{1960A55B-56E0-4784-99B6-E8C2ADE32356}" type="presOf" srcId="{D4A29865-0720-49BA-AFD3-890A362E03A5}" destId="{4EE6BFCF-82FF-45BB-80E0-CFF7AB11A419}" srcOrd="0" destOrd="0" presId="urn:microsoft.com/office/officeart/2005/8/layout/vList2"/>
    <dgm:cxn modelId="{AA2796C1-9AAC-4979-BBCE-4055C10002A2}" type="presOf" srcId="{9C146978-4344-46AA-ABF8-C191B9D16261}" destId="{89D4A95D-0FDD-406A-98F6-05254C30E7D6}" srcOrd="0" destOrd="0" presId="urn:microsoft.com/office/officeart/2005/8/layout/vList2"/>
    <dgm:cxn modelId="{4E2CCC89-A1C3-4B43-A96A-9255111EA786}" type="presParOf" srcId="{89D4A95D-0FDD-406A-98F6-05254C30E7D6}" destId="{4EE6BFCF-82FF-45BB-80E0-CFF7AB11A41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5D2576-A1CA-48AE-B0B7-9B25CE19286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2303C77-E7CD-4D14-8ED9-1C0E2A45CDDB}">
      <dgm:prSet/>
      <dgm:spPr/>
      <dgm:t>
        <a:bodyPr/>
        <a:lstStyle/>
        <a:p>
          <a:pPr algn="just" rtl="0"/>
          <a:r>
            <a:rPr lang="en-US" dirty="0"/>
            <a:t>Allocation from Govt. of India of domestic gas for CNG and PNG Domestic segment. Lower prices of domestic gas makes the economics of switching to gas more attractive driving growth in CNG &amp; PNG- Domestic segments which constitute around 82</a:t>
          </a:r>
          <a:r>
            <a:rPr lang="en-US" dirty="0">
              <a:solidFill>
                <a:schemeClr val="tx1"/>
              </a:solidFill>
            </a:rPr>
            <a:t>%</a:t>
          </a:r>
          <a:r>
            <a:rPr lang="en-US" dirty="0"/>
            <a:t> of the total sales volumes. </a:t>
          </a:r>
          <a:endParaRPr lang="en-US" dirty="0">
            <a:solidFill>
              <a:schemeClr val="tx1"/>
            </a:solidFill>
          </a:endParaRPr>
        </a:p>
      </dgm:t>
    </dgm:pt>
    <dgm:pt modelId="{3A5BC04F-CB39-4040-9B25-030A969EECF1}" type="parTrans" cxnId="{347BA3A8-B9DD-4CB7-A158-6966C26C8123}">
      <dgm:prSet/>
      <dgm:spPr/>
      <dgm:t>
        <a:bodyPr/>
        <a:lstStyle/>
        <a:p>
          <a:endParaRPr lang="en-US"/>
        </a:p>
      </dgm:t>
    </dgm:pt>
    <dgm:pt modelId="{4182A702-0D59-427A-8CAD-C5A844B3FAF6}" type="sibTrans" cxnId="{347BA3A8-B9DD-4CB7-A158-6966C26C8123}">
      <dgm:prSet/>
      <dgm:spPr/>
      <dgm:t>
        <a:bodyPr/>
        <a:lstStyle/>
        <a:p>
          <a:endParaRPr lang="en-US"/>
        </a:p>
      </dgm:t>
    </dgm:pt>
    <dgm:pt modelId="{640ED4E9-28D7-4B5A-8AD3-11B822C4BD14}">
      <dgm:prSet/>
      <dgm:spPr/>
      <dgm:t>
        <a:bodyPr/>
        <a:lstStyle/>
        <a:p>
          <a:pPr algn="just" rtl="0"/>
          <a:r>
            <a:rPr lang="en-US" dirty="0"/>
            <a:t>Have tied up long term/ mid term contract for RLNG/HPHT to meet PNG Industrial &amp; Commercial demand and shortfall in Domestic Gas allocation for CNG &amp; DPNG.</a:t>
          </a:r>
        </a:p>
      </dgm:t>
    </dgm:pt>
    <dgm:pt modelId="{BA662F0C-9885-4262-8EB4-9392A466A2C1}" type="parTrans" cxnId="{DA4B85FA-78BA-4560-BBB1-57A46CAEFA08}">
      <dgm:prSet/>
      <dgm:spPr/>
      <dgm:t>
        <a:bodyPr/>
        <a:lstStyle/>
        <a:p>
          <a:endParaRPr lang="en-US"/>
        </a:p>
      </dgm:t>
    </dgm:pt>
    <dgm:pt modelId="{B0EE36FB-C7A8-4EA8-8FC9-A68E5C79C91D}" type="sibTrans" cxnId="{DA4B85FA-78BA-4560-BBB1-57A46CAEFA08}">
      <dgm:prSet/>
      <dgm:spPr/>
      <dgm:t>
        <a:bodyPr/>
        <a:lstStyle/>
        <a:p>
          <a:endParaRPr lang="en-US"/>
        </a:p>
      </dgm:t>
    </dgm:pt>
    <dgm:pt modelId="{1E35F0CB-4B86-468C-B826-983E183763F0}">
      <dgm:prSet/>
      <dgm:spPr/>
      <dgm:t>
        <a:bodyPr/>
        <a:lstStyle/>
        <a:p>
          <a:pPr algn="just" rtl="0"/>
          <a:r>
            <a:rPr lang="en-US" dirty="0"/>
            <a:t>Buying short term gas from the open market through tendering and IGX on need basis. </a:t>
          </a:r>
        </a:p>
      </dgm:t>
    </dgm:pt>
    <dgm:pt modelId="{0F6B142C-00F0-4A29-B7A0-9A73AA58F16E}" type="parTrans" cxnId="{398DF103-682E-45B5-9E75-34FBE0504563}">
      <dgm:prSet/>
      <dgm:spPr/>
      <dgm:t>
        <a:bodyPr/>
        <a:lstStyle/>
        <a:p>
          <a:endParaRPr lang="en-US"/>
        </a:p>
      </dgm:t>
    </dgm:pt>
    <dgm:pt modelId="{3058BC71-03A3-480E-A4CE-BFFCB2748DFA}" type="sibTrans" cxnId="{398DF103-682E-45B5-9E75-34FBE0504563}">
      <dgm:prSet/>
      <dgm:spPr/>
      <dgm:t>
        <a:bodyPr/>
        <a:lstStyle/>
        <a:p>
          <a:endParaRPr lang="en-US"/>
        </a:p>
      </dgm:t>
    </dgm:pt>
    <dgm:pt modelId="{CC22997E-4DD1-4193-8917-85294F206E44}" type="pres">
      <dgm:prSet presAssocID="{045D2576-A1CA-48AE-B0B7-9B25CE192868}" presName="linear" presStyleCnt="0">
        <dgm:presLayoutVars>
          <dgm:animLvl val="lvl"/>
          <dgm:resizeHandles val="exact"/>
        </dgm:presLayoutVars>
      </dgm:prSet>
      <dgm:spPr/>
      <dgm:t>
        <a:bodyPr/>
        <a:lstStyle/>
        <a:p>
          <a:endParaRPr lang="en-US"/>
        </a:p>
      </dgm:t>
    </dgm:pt>
    <dgm:pt modelId="{C203552F-B963-428C-BCED-7254EAA3E93E}" type="pres">
      <dgm:prSet presAssocID="{C2303C77-E7CD-4D14-8ED9-1C0E2A45CDDB}" presName="parentText" presStyleLbl="node1" presStyleIdx="0" presStyleCnt="3">
        <dgm:presLayoutVars>
          <dgm:chMax val="0"/>
          <dgm:bulletEnabled val="1"/>
        </dgm:presLayoutVars>
      </dgm:prSet>
      <dgm:spPr/>
      <dgm:t>
        <a:bodyPr/>
        <a:lstStyle/>
        <a:p>
          <a:endParaRPr lang="en-US"/>
        </a:p>
      </dgm:t>
    </dgm:pt>
    <dgm:pt modelId="{7EF1FECD-81AC-4D56-877D-7F87D59FA592}" type="pres">
      <dgm:prSet presAssocID="{4182A702-0D59-427A-8CAD-C5A844B3FAF6}" presName="spacer" presStyleCnt="0"/>
      <dgm:spPr/>
    </dgm:pt>
    <dgm:pt modelId="{142434A8-8E96-4E12-B8CA-A94A429EA114}" type="pres">
      <dgm:prSet presAssocID="{640ED4E9-28D7-4B5A-8AD3-11B822C4BD14}" presName="parentText" presStyleLbl="node1" presStyleIdx="1" presStyleCnt="3" custLinFactNeighborY="60324">
        <dgm:presLayoutVars>
          <dgm:chMax val="0"/>
          <dgm:bulletEnabled val="1"/>
        </dgm:presLayoutVars>
      </dgm:prSet>
      <dgm:spPr/>
      <dgm:t>
        <a:bodyPr/>
        <a:lstStyle/>
        <a:p>
          <a:endParaRPr lang="en-US"/>
        </a:p>
      </dgm:t>
    </dgm:pt>
    <dgm:pt modelId="{48DE5711-B6DD-4F8B-81B7-F96B33367ED6}" type="pres">
      <dgm:prSet presAssocID="{B0EE36FB-C7A8-4EA8-8FC9-A68E5C79C91D}" presName="spacer" presStyleCnt="0"/>
      <dgm:spPr/>
    </dgm:pt>
    <dgm:pt modelId="{63E9730B-0423-4B9C-8FF0-A2F5609EC01C}" type="pres">
      <dgm:prSet presAssocID="{1E35F0CB-4B86-468C-B826-983E183763F0}" presName="parentText" presStyleLbl="node1" presStyleIdx="2" presStyleCnt="3" custLinFactY="9784" custLinFactNeighborY="100000">
        <dgm:presLayoutVars>
          <dgm:chMax val="0"/>
          <dgm:bulletEnabled val="1"/>
        </dgm:presLayoutVars>
      </dgm:prSet>
      <dgm:spPr/>
      <dgm:t>
        <a:bodyPr/>
        <a:lstStyle/>
        <a:p>
          <a:endParaRPr lang="en-US"/>
        </a:p>
      </dgm:t>
    </dgm:pt>
  </dgm:ptLst>
  <dgm:cxnLst>
    <dgm:cxn modelId="{18FB7CBE-9A7D-4A02-BCFD-3B844F54C900}" type="presOf" srcId="{C2303C77-E7CD-4D14-8ED9-1C0E2A45CDDB}" destId="{C203552F-B963-428C-BCED-7254EAA3E93E}" srcOrd="0" destOrd="0" presId="urn:microsoft.com/office/officeart/2005/8/layout/vList2"/>
    <dgm:cxn modelId="{BEB3743B-094F-4B63-8DE1-159E87861D1A}" type="presOf" srcId="{640ED4E9-28D7-4B5A-8AD3-11B822C4BD14}" destId="{142434A8-8E96-4E12-B8CA-A94A429EA114}" srcOrd="0" destOrd="0" presId="urn:microsoft.com/office/officeart/2005/8/layout/vList2"/>
    <dgm:cxn modelId="{398DF103-682E-45B5-9E75-34FBE0504563}" srcId="{045D2576-A1CA-48AE-B0B7-9B25CE192868}" destId="{1E35F0CB-4B86-468C-B826-983E183763F0}" srcOrd="2" destOrd="0" parTransId="{0F6B142C-00F0-4A29-B7A0-9A73AA58F16E}" sibTransId="{3058BC71-03A3-480E-A4CE-BFFCB2748DFA}"/>
    <dgm:cxn modelId="{347BA3A8-B9DD-4CB7-A158-6966C26C8123}" srcId="{045D2576-A1CA-48AE-B0B7-9B25CE192868}" destId="{C2303C77-E7CD-4D14-8ED9-1C0E2A45CDDB}" srcOrd="0" destOrd="0" parTransId="{3A5BC04F-CB39-4040-9B25-030A969EECF1}" sibTransId="{4182A702-0D59-427A-8CAD-C5A844B3FAF6}"/>
    <dgm:cxn modelId="{26DD4CCD-9F4C-4026-B375-FD63F593C796}" type="presOf" srcId="{1E35F0CB-4B86-468C-B826-983E183763F0}" destId="{63E9730B-0423-4B9C-8FF0-A2F5609EC01C}" srcOrd="0" destOrd="0" presId="urn:microsoft.com/office/officeart/2005/8/layout/vList2"/>
    <dgm:cxn modelId="{BE805B91-2DD8-4B95-A431-CF4344CB996E}" type="presOf" srcId="{045D2576-A1CA-48AE-B0B7-9B25CE192868}" destId="{CC22997E-4DD1-4193-8917-85294F206E44}" srcOrd="0" destOrd="0" presId="urn:microsoft.com/office/officeart/2005/8/layout/vList2"/>
    <dgm:cxn modelId="{DA4B85FA-78BA-4560-BBB1-57A46CAEFA08}" srcId="{045D2576-A1CA-48AE-B0B7-9B25CE192868}" destId="{640ED4E9-28D7-4B5A-8AD3-11B822C4BD14}" srcOrd="1" destOrd="0" parTransId="{BA662F0C-9885-4262-8EB4-9392A466A2C1}" sibTransId="{B0EE36FB-C7A8-4EA8-8FC9-A68E5C79C91D}"/>
    <dgm:cxn modelId="{1B1DA952-B475-4FA8-900B-522E275E88FC}" type="presParOf" srcId="{CC22997E-4DD1-4193-8917-85294F206E44}" destId="{C203552F-B963-428C-BCED-7254EAA3E93E}" srcOrd="0" destOrd="0" presId="urn:microsoft.com/office/officeart/2005/8/layout/vList2"/>
    <dgm:cxn modelId="{879B6FE8-D3DF-4B94-BE9A-EEDE7FA6B668}" type="presParOf" srcId="{CC22997E-4DD1-4193-8917-85294F206E44}" destId="{7EF1FECD-81AC-4D56-877D-7F87D59FA592}" srcOrd="1" destOrd="0" presId="urn:microsoft.com/office/officeart/2005/8/layout/vList2"/>
    <dgm:cxn modelId="{65B7FACC-AB4F-4DCC-B061-42DC51BF45C4}" type="presParOf" srcId="{CC22997E-4DD1-4193-8917-85294F206E44}" destId="{142434A8-8E96-4E12-B8CA-A94A429EA114}" srcOrd="2" destOrd="0" presId="urn:microsoft.com/office/officeart/2005/8/layout/vList2"/>
    <dgm:cxn modelId="{F6A8E327-7B03-45CB-A826-BC33768B1DF0}" type="presParOf" srcId="{CC22997E-4DD1-4193-8917-85294F206E44}" destId="{48DE5711-B6DD-4F8B-81B7-F96B33367ED6}" srcOrd="3" destOrd="0" presId="urn:microsoft.com/office/officeart/2005/8/layout/vList2"/>
    <dgm:cxn modelId="{60BAE9FA-C752-4663-B819-327B505A28FB}" type="presParOf" srcId="{CC22997E-4DD1-4193-8917-85294F206E44}" destId="{63E9730B-0423-4B9C-8FF0-A2F5609EC01C}"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F7162D-CC7A-4B5B-931D-B3F871E7C8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06A5C6-CF0D-4C80-AB18-6962EB9AC166}">
      <dgm:prSet custT="1"/>
      <dgm:spPr/>
      <dgm:t>
        <a:bodyPr/>
        <a:lstStyle/>
        <a:p>
          <a:pPr rtl="0"/>
          <a:r>
            <a:rPr lang="en-US" sz="2800" b="1" dirty="0">
              <a:solidFill>
                <a:schemeClr val="tx1"/>
              </a:solidFill>
            </a:rPr>
            <a:t>Current Gas Mix (%) (Overall Purchases)</a:t>
          </a:r>
          <a:endParaRPr lang="en-US" sz="2800" dirty="0">
            <a:solidFill>
              <a:schemeClr val="tx1"/>
            </a:solidFill>
          </a:endParaRPr>
        </a:p>
      </dgm:t>
    </dgm:pt>
    <dgm:pt modelId="{0FB3F532-00B5-4F4D-83B4-9E3360491FD2}" type="parTrans" cxnId="{ED635227-74C3-457F-A32A-6CF23A5E8E88}">
      <dgm:prSet/>
      <dgm:spPr/>
      <dgm:t>
        <a:bodyPr/>
        <a:lstStyle/>
        <a:p>
          <a:endParaRPr lang="en-US" sz="2800"/>
        </a:p>
      </dgm:t>
    </dgm:pt>
    <dgm:pt modelId="{F9231EEA-3EEF-4019-8AB4-2107EA8263E7}" type="sibTrans" cxnId="{ED635227-74C3-457F-A32A-6CF23A5E8E88}">
      <dgm:prSet/>
      <dgm:spPr/>
      <dgm:t>
        <a:bodyPr/>
        <a:lstStyle/>
        <a:p>
          <a:endParaRPr lang="en-US" sz="2800"/>
        </a:p>
      </dgm:t>
    </dgm:pt>
    <dgm:pt modelId="{BAB72780-3AD2-4700-8C26-59F11417125F}" type="pres">
      <dgm:prSet presAssocID="{ABF7162D-CC7A-4B5B-931D-B3F871E7C83E}" presName="linear" presStyleCnt="0">
        <dgm:presLayoutVars>
          <dgm:animLvl val="lvl"/>
          <dgm:resizeHandles val="exact"/>
        </dgm:presLayoutVars>
      </dgm:prSet>
      <dgm:spPr/>
      <dgm:t>
        <a:bodyPr/>
        <a:lstStyle/>
        <a:p>
          <a:endParaRPr lang="en-US"/>
        </a:p>
      </dgm:t>
    </dgm:pt>
    <dgm:pt modelId="{DFA90115-E42A-48CD-8645-46F161D3CB8D}" type="pres">
      <dgm:prSet presAssocID="{1906A5C6-CF0D-4C80-AB18-6962EB9AC166}" presName="parentText" presStyleLbl="node1" presStyleIdx="0" presStyleCnt="1">
        <dgm:presLayoutVars>
          <dgm:chMax val="0"/>
          <dgm:bulletEnabled val="1"/>
        </dgm:presLayoutVars>
      </dgm:prSet>
      <dgm:spPr/>
      <dgm:t>
        <a:bodyPr/>
        <a:lstStyle/>
        <a:p>
          <a:endParaRPr lang="en-US"/>
        </a:p>
      </dgm:t>
    </dgm:pt>
  </dgm:ptLst>
  <dgm:cxnLst>
    <dgm:cxn modelId="{504D98FB-603E-4B68-90A7-1031EA813F73}" type="presOf" srcId="{ABF7162D-CC7A-4B5B-931D-B3F871E7C83E}" destId="{BAB72780-3AD2-4700-8C26-59F11417125F}" srcOrd="0" destOrd="0" presId="urn:microsoft.com/office/officeart/2005/8/layout/vList2"/>
    <dgm:cxn modelId="{5F42C27F-0C1D-4C13-B9E5-78B345163D06}" type="presOf" srcId="{1906A5C6-CF0D-4C80-AB18-6962EB9AC166}" destId="{DFA90115-E42A-48CD-8645-46F161D3CB8D}" srcOrd="0" destOrd="0" presId="urn:microsoft.com/office/officeart/2005/8/layout/vList2"/>
    <dgm:cxn modelId="{ED635227-74C3-457F-A32A-6CF23A5E8E88}" srcId="{ABF7162D-CC7A-4B5B-931D-B3F871E7C83E}" destId="{1906A5C6-CF0D-4C80-AB18-6962EB9AC166}" srcOrd="0" destOrd="0" parTransId="{0FB3F532-00B5-4F4D-83B4-9E3360491FD2}" sibTransId="{F9231EEA-3EEF-4019-8AB4-2107EA8263E7}"/>
    <dgm:cxn modelId="{F2E11A9C-FF59-484A-AC6A-8BDFE4D1F2C3}" type="presParOf" srcId="{BAB72780-3AD2-4700-8C26-59F11417125F}" destId="{DFA90115-E42A-48CD-8645-46F161D3CB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AAE888-711A-40BF-9D9D-B4633988F6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BD02A2-C796-4C27-96B2-A1F3D38F7F73}">
      <dgm:prSet custT="1"/>
      <dgm:spPr/>
      <dgm:t>
        <a:bodyPr/>
        <a:lstStyle/>
        <a:p>
          <a:pPr rtl="0"/>
          <a:r>
            <a:rPr lang="en-US" sz="2800" b="1"/>
            <a:t>Growth in CNG</a:t>
          </a:r>
          <a:endParaRPr lang="en-US" sz="2800"/>
        </a:p>
      </dgm:t>
    </dgm:pt>
    <dgm:pt modelId="{9AB5E44D-8CC0-4169-A4B7-DA54A5352B76}" type="parTrans" cxnId="{B35A1D1D-9A7C-4D0C-887C-63D9C20AC5A4}">
      <dgm:prSet/>
      <dgm:spPr/>
      <dgm:t>
        <a:bodyPr/>
        <a:lstStyle/>
        <a:p>
          <a:endParaRPr lang="en-US"/>
        </a:p>
      </dgm:t>
    </dgm:pt>
    <dgm:pt modelId="{7E4223A8-2E62-4025-8572-71FAD1326073}" type="sibTrans" cxnId="{B35A1D1D-9A7C-4D0C-887C-63D9C20AC5A4}">
      <dgm:prSet/>
      <dgm:spPr/>
      <dgm:t>
        <a:bodyPr/>
        <a:lstStyle/>
        <a:p>
          <a:endParaRPr lang="en-US"/>
        </a:p>
      </dgm:t>
    </dgm:pt>
    <dgm:pt modelId="{8EC036BC-B19B-440E-BDBF-99D3E323AB1F}" type="pres">
      <dgm:prSet presAssocID="{63AAE888-711A-40BF-9D9D-B4633988F6D8}" presName="linear" presStyleCnt="0">
        <dgm:presLayoutVars>
          <dgm:animLvl val="lvl"/>
          <dgm:resizeHandles val="exact"/>
        </dgm:presLayoutVars>
      </dgm:prSet>
      <dgm:spPr/>
      <dgm:t>
        <a:bodyPr/>
        <a:lstStyle/>
        <a:p>
          <a:endParaRPr lang="en-US"/>
        </a:p>
      </dgm:t>
    </dgm:pt>
    <dgm:pt modelId="{79DE91A6-90AC-42C9-B807-1A398F65401B}" type="pres">
      <dgm:prSet presAssocID="{E5BD02A2-C796-4C27-96B2-A1F3D38F7F73}" presName="parentText" presStyleLbl="node1" presStyleIdx="0" presStyleCnt="1">
        <dgm:presLayoutVars>
          <dgm:chMax val="0"/>
          <dgm:bulletEnabled val="1"/>
        </dgm:presLayoutVars>
      </dgm:prSet>
      <dgm:spPr/>
      <dgm:t>
        <a:bodyPr/>
        <a:lstStyle/>
        <a:p>
          <a:endParaRPr lang="en-US"/>
        </a:p>
      </dgm:t>
    </dgm:pt>
  </dgm:ptLst>
  <dgm:cxnLst>
    <dgm:cxn modelId="{B35A1D1D-9A7C-4D0C-887C-63D9C20AC5A4}" srcId="{63AAE888-711A-40BF-9D9D-B4633988F6D8}" destId="{E5BD02A2-C796-4C27-96B2-A1F3D38F7F73}" srcOrd="0" destOrd="0" parTransId="{9AB5E44D-8CC0-4169-A4B7-DA54A5352B76}" sibTransId="{7E4223A8-2E62-4025-8572-71FAD1326073}"/>
    <dgm:cxn modelId="{1F841CAF-2414-45E4-84C0-3AAA23D7F767}" type="presOf" srcId="{E5BD02A2-C796-4C27-96B2-A1F3D38F7F73}" destId="{79DE91A6-90AC-42C9-B807-1A398F65401B}" srcOrd="0" destOrd="0" presId="urn:microsoft.com/office/officeart/2005/8/layout/vList2"/>
    <dgm:cxn modelId="{FE06C38E-0AEE-467F-9875-FE40C9192C9D}" type="presOf" srcId="{63AAE888-711A-40BF-9D9D-B4633988F6D8}" destId="{8EC036BC-B19B-440E-BDBF-99D3E323AB1F}" srcOrd="0" destOrd="0" presId="urn:microsoft.com/office/officeart/2005/8/layout/vList2"/>
    <dgm:cxn modelId="{0742DB3E-35B0-4615-8811-0A669EA5BAC2}" type="presParOf" srcId="{8EC036BC-B19B-440E-BDBF-99D3E323AB1F}" destId="{79DE91A6-90AC-42C9-B807-1A398F65401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F482E6-DFA9-4E81-A847-D6FC1238DE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588A57-A8BB-4830-A292-62BAE0460AD1}">
      <dgm:prSet custT="1"/>
      <dgm:spPr/>
      <dgm:t>
        <a:bodyPr/>
        <a:lstStyle/>
        <a:p>
          <a:pPr rtl="0"/>
          <a:r>
            <a:rPr lang="en-US" sz="2800" b="1" dirty="0"/>
            <a:t>Growth in CNG</a:t>
          </a:r>
          <a:endParaRPr lang="en-US" sz="2800" dirty="0"/>
        </a:p>
      </dgm:t>
    </dgm:pt>
    <dgm:pt modelId="{F08F6836-364C-42BF-B0E8-FEE2FC5F28BE}" type="parTrans" cxnId="{1EBFAD87-41F2-475E-B23C-E365EE6BB5A2}">
      <dgm:prSet/>
      <dgm:spPr/>
      <dgm:t>
        <a:bodyPr/>
        <a:lstStyle/>
        <a:p>
          <a:endParaRPr lang="en-US"/>
        </a:p>
      </dgm:t>
    </dgm:pt>
    <dgm:pt modelId="{64B81E03-CEAE-4E82-A251-1E6610D01527}" type="sibTrans" cxnId="{1EBFAD87-41F2-475E-B23C-E365EE6BB5A2}">
      <dgm:prSet/>
      <dgm:spPr/>
      <dgm:t>
        <a:bodyPr/>
        <a:lstStyle/>
        <a:p>
          <a:endParaRPr lang="en-US"/>
        </a:p>
      </dgm:t>
    </dgm:pt>
    <dgm:pt modelId="{C4907C29-74EB-4502-B2A2-51656ED1CF99}" type="pres">
      <dgm:prSet presAssocID="{A1F482E6-DFA9-4E81-A847-D6FC1238DE12}" presName="linear" presStyleCnt="0">
        <dgm:presLayoutVars>
          <dgm:animLvl val="lvl"/>
          <dgm:resizeHandles val="exact"/>
        </dgm:presLayoutVars>
      </dgm:prSet>
      <dgm:spPr/>
      <dgm:t>
        <a:bodyPr/>
        <a:lstStyle/>
        <a:p>
          <a:endParaRPr lang="en-US"/>
        </a:p>
      </dgm:t>
    </dgm:pt>
    <dgm:pt modelId="{037745A1-25C2-4737-BC80-0D13DC34350A}" type="pres">
      <dgm:prSet presAssocID="{C4588A57-A8BB-4830-A292-62BAE0460AD1}" presName="parentText" presStyleLbl="node1" presStyleIdx="0" presStyleCnt="1">
        <dgm:presLayoutVars>
          <dgm:chMax val="0"/>
          <dgm:bulletEnabled val="1"/>
        </dgm:presLayoutVars>
      </dgm:prSet>
      <dgm:spPr/>
      <dgm:t>
        <a:bodyPr/>
        <a:lstStyle/>
        <a:p>
          <a:endParaRPr lang="en-US"/>
        </a:p>
      </dgm:t>
    </dgm:pt>
  </dgm:ptLst>
  <dgm:cxnLst>
    <dgm:cxn modelId="{1EBFAD87-41F2-475E-B23C-E365EE6BB5A2}" srcId="{A1F482E6-DFA9-4E81-A847-D6FC1238DE12}" destId="{C4588A57-A8BB-4830-A292-62BAE0460AD1}" srcOrd="0" destOrd="0" parTransId="{F08F6836-364C-42BF-B0E8-FEE2FC5F28BE}" sibTransId="{64B81E03-CEAE-4E82-A251-1E6610D01527}"/>
    <dgm:cxn modelId="{4E04F6C0-98E5-46B3-A9AA-04A0374C5CD6}" type="presOf" srcId="{C4588A57-A8BB-4830-A292-62BAE0460AD1}" destId="{037745A1-25C2-4737-BC80-0D13DC34350A}" srcOrd="0" destOrd="0" presId="urn:microsoft.com/office/officeart/2005/8/layout/vList2"/>
    <dgm:cxn modelId="{CFF93EF6-3575-4E20-BFBC-28B1914C8018}" type="presOf" srcId="{A1F482E6-DFA9-4E81-A847-D6FC1238DE12}" destId="{C4907C29-74EB-4502-B2A2-51656ED1CF99}" srcOrd="0" destOrd="0" presId="urn:microsoft.com/office/officeart/2005/8/layout/vList2"/>
    <dgm:cxn modelId="{8F5F0156-FCE6-4E29-B058-AEFF94866247}" type="presParOf" srcId="{C4907C29-74EB-4502-B2A2-51656ED1CF99}" destId="{037745A1-25C2-4737-BC80-0D13DC34350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B562F4-F6A9-4636-93B7-B582C573E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C42B55-27CC-44B9-8143-0054DB219FBE}">
      <dgm:prSet custT="1"/>
      <dgm:spPr/>
      <dgm:t>
        <a:bodyPr/>
        <a:lstStyle/>
        <a:p>
          <a:pPr rtl="0"/>
          <a:r>
            <a:rPr lang="en-US" sz="2800" b="1" dirty="0">
              <a:solidFill>
                <a:schemeClr val="tx1"/>
              </a:solidFill>
            </a:rPr>
            <a:t>CNG Station Network</a:t>
          </a:r>
          <a:endParaRPr lang="en-US" sz="2800" dirty="0">
            <a:solidFill>
              <a:schemeClr val="tx1"/>
            </a:solidFill>
          </a:endParaRPr>
        </a:p>
      </dgm:t>
    </dgm:pt>
    <dgm:pt modelId="{77C47DDD-F92D-4A70-A988-5F3A83DA6342}" type="parTrans" cxnId="{C815982F-D3DA-4F50-A3F3-A98A59CC676B}">
      <dgm:prSet/>
      <dgm:spPr/>
      <dgm:t>
        <a:bodyPr/>
        <a:lstStyle/>
        <a:p>
          <a:endParaRPr lang="en-US"/>
        </a:p>
      </dgm:t>
    </dgm:pt>
    <dgm:pt modelId="{F1B46156-C651-444A-81CE-1DED5A2A55A1}" type="sibTrans" cxnId="{C815982F-D3DA-4F50-A3F3-A98A59CC676B}">
      <dgm:prSet/>
      <dgm:spPr/>
      <dgm:t>
        <a:bodyPr/>
        <a:lstStyle/>
        <a:p>
          <a:endParaRPr lang="en-US"/>
        </a:p>
      </dgm:t>
    </dgm:pt>
    <dgm:pt modelId="{AEB95607-DC9C-46CD-B69C-E6CFB6A4D90E}" type="pres">
      <dgm:prSet presAssocID="{05B562F4-F6A9-4636-93B7-B582C573E01B}" presName="linear" presStyleCnt="0">
        <dgm:presLayoutVars>
          <dgm:animLvl val="lvl"/>
          <dgm:resizeHandles val="exact"/>
        </dgm:presLayoutVars>
      </dgm:prSet>
      <dgm:spPr/>
      <dgm:t>
        <a:bodyPr/>
        <a:lstStyle/>
        <a:p>
          <a:endParaRPr lang="en-US"/>
        </a:p>
      </dgm:t>
    </dgm:pt>
    <dgm:pt modelId="{1F89BA61-B5CF-4831-B21A-12D65C77C413}" type="pres">
      <dgm:prSet presAssocID="{FEC42B55-27CC-44B9-8143-0054DB219FBE}" presName="parentText" presStyleLbl="node1" presStyleIdx="0" presStyleCnt="1">
        <dgm:presLayoutVars>
          <dgm:chMax val="0"/>
          <dgm:bulletEnabled val="1"/>
        </dgm:presLayoutVars>
      </dgm:prSet>
      <dgm:spPr/>
      <dgm:t>
        <a:bodyPr/>
        <a:lstStyle/>
        <a:p>
          <a:endParaRPr lang="en-US"/>
        </a:p>
      </dgm:t>
    </dgm:pt>
  </dgm:ptLst>
  <dgm:cxnLst>
    <dgm:cxn modelId="{C815982F-D3DA-4F50-A3F3-A98A59CC676B}" srcId="{05B562F4-F6A9-4636-93B7-B582C573E01B}" destId="{FEC42B55-27CC-44B9-8143-0054DB219FBE}" srcOrd="0" destOrd="0" parTransId="{77C47DDD-F92D-4A70-A988-5F3A83DA6342}" sibTransId="{F1B46156-C651-444A-81CE-1DED5A2A55A1}"/>
    <dgm:cxn modelId="{C7C55FE2-B90A-46A4-BA70-4E0CF298CC2C}" type="presOf" srcId="{05B562F4-F6A9-4636-93B7-B582C573E01B}" destId="{AEB95607-DC9C-46CD-B69C-E6CFB6A4D90E}" srcOrd="0" destOrd="0" presId="urn:microsoft.com/office/officeart/2005/8/layout/vList2"/>
    <dgm:cxn modelId="{E722CB86-D0FE-4909-8A15-389CB64BD148}" type="presOf" srcId="{FEC42B55-27CC-44B9-8143-0054DB219FBE}" destId="{1F89BA61-B5CF-4831-B21A-12D65C77C413}" srcOrd="0" destOrd="0" presId="urn:microsoft.com/office/officeart/2005/8/layout/vList2"/>
    <dgm:cxn modelId="{0E11622D-2469-42E9-86E8-EFDE2F44962D}" type="presParOf" srcId="{AEB95607-DC9C-46CD-B69C-E6CFB6A4D90E}" destId="{1F89BA61-B5CF-4831-B21A-12D65C77C4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D87F1-9CA4-460D-92FC-B557207BE44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2BCF03C-46BB-4FFC-8193-CA38D5779C8D}">
      <dgm:prSet/>
      <dgm:spPr/>
      <dgm:t>
        <a:bodyPr/>
        <a:lstStyle/>
        <a:p>
          <a:pPr algn="just" rtl="0"/>
          <a:r>
            <a:rPr lang="en-US" dirty="0"/>
            <a:t>Incorporated in 1998, IGL is a Joint Venture of GAIL and BPCL.  Govt. of NCT of Delhi is also holding 5% equity.</a:t>
          </a:r>
        </a:p>
      </dgm:t>
    </dgm:pt>
    <dgm:pt modelId="{AEEC5591-9383-4A2C-96C6-BC735E4663E2}" type="parTrans" cxnId="{D3E45AFA-BA35-4BA4-9762-CD3CCDCE3B9F}">
      <dgm:prSet/>
      <dgm:spPr/>
      <dgm:t>
        <a:bodyPr/>
        <a:lstStyle/>
        <a:p>
          <a:endParaRPr lang="en-US"/>
        </a:p>
      </dgm:t>
    </dgm:pt>
    <dgm:pt modelId="{07C4D35B-3434-4808-B21D-31A2237EAE18}" type="sibTrans" cxnId="{D3E45AFA-BA35-4BA4-9762-CD3CCDCE3B9F}">
      <dgm:prSet/>
      <dgm:spPr/>
      <dgm:t>
        <a:bodyPr/>
        <a:lstStyle/>
        <a:p>
          <a:endParaRPr lang="en-US"/>
        </a:p>
      </dgm:t>
    </dgm:pt>
    <dgm:pt modelId="{9145949F-D94E-489D-AE33-A92371343FDB}">
      <dgm:prSet/>
      <dgm:spPr/>
      <dgm:t>
        <a:bodyPr/>
        <a:lstStyle/>
        <a:p>
          <a:pPr rtl="0"/>
          <a:r>
            <a:rPr lang="en-US" dirty="0"/>
            <a:t>The company was listed in stock exchange in December 2003.</a:t>
          </a:r>
        </a:p>
      </dgm:t>
    </dgm:pt>
    <dgm:pt modelId="{78BA4ED2-38DC-4D78-A071-FE9E84700C40}" type="parTrans" cxnId="{80D79C19-04C4-4BF9-A837-4C2A6742269F}">
      <dgm:prSet/>
      <dgm:spPr/>
      <dgm:t>
        <a:bodyPr/>
        <a:lstStyle/>
        <a:p>
          <a:endParaRPr lang="en-US"/>
        </a:p>
      </dgm:t>
    </dgm:pt>
    <dgm:pt modelId="{D1623762-60E3-4937-B352-60F1BDE57244}" type="sibTrans" cxnId="{80D79C19-04C4-4BF9-A837-4C2A6742269F}">
      <dgm:prSet/>
      <dgm:spPr/>
      <dgm:t>
        <a:bodyPr/>
        <a:lstStyle/>
        <a:p>
          <a:endParaRPr lang="en-US"/>
        </a:p>
      </dgm:t>
    </dgm:pt>
    <dgm:pt modelId="{5AD41835-6E32-44D1-8689-BF89F8060320}">
      <dgm:prSet/>
      <dgm:spPr/>
      <dgm:t>
        <a:bodyPr/>
        <a:lstStyle/>
        <a:p>
          <a:pPr algn="just" rtl="0"/>
          <a:r>
            <a:rPr lang="en-US" dirty="0"/>
            <a:t>IGL started its operations in NCT of Delhi in 1999 with only 9 CNG stations and 1000 PNG consumers.</a:t>
          </a:r>
        </a:p>
      </dgm:t>
    </dgm:pt>
    <dgm:pt modelId="{B0EFA390-0FB0-43A8-9308-4253A90B8054}" type="parTrans" cxnId="{9B4ED425-A7A4-48DB-B227-44ED615D8878}">
      <dgm:prSet/>
      <dgm:spPr/>
      <dgm:t>
        <a:bodyPr/>
        <a:lstStyle/>
        <a:p>
          <a:endParaRPr lang="en-US"/>
        </a:p>
      </dgm:t>
    </dgm:pt>
    <dgm:pt modelId="{ED2DE97D-2527-412E-9E5F-F78E4099A275}" type="sibTrans" cxnId="{9B4ED425-A7A4-48DB-B227-44ED615D8878}">
      <dgm:prSet/>
      <dgm:spPr/>
      <dgm:t>
        <a:bodyPr/>
        <a:lstStyle/>
        <a:p>
          <a:endParaRPr lang="en-US"/>
        </a:p>
      </dgm:t>
    </dgm:pt>
    <dgm:pt modelId="{83751810-C616-4B1B-91D8-3A96D66FC3AD}">
      <dgm:prSet/>
      <dgm:spPr/>
      <dgm:t>
        <a:bodyPr/>
        <a:lstStyle/>
        <a:p>
          <a:pPr algn="just" rtl="0"/>
          <a:r>
            <a:rPr lang="en-US" dirty="0"/>
            <a:t>Today IGL has its operations in NCT of Delhi, Noida, Greater Noida, Ghaziabad, Rewari, Karnal, Kaithal, Kanpur, Muzaffarnagar, Ajmer and Banda with </a:t>
          </a:r>
          <a:r>
            <a:rPr lang="en-US" dirty="0" smtClean="0"/>
            <a:t>929 </a:t>
          </a:r>
          <a:r>
            <a:rPr lang="en-US" dirty="0"/>
            <a:t>CNG stations, </a:t>
          </a:r>
          <a:r>
            <a:rPr lang="en-US" dirty="0" smtClean="0"/>
            <a:t>31.75 </a:t>
          </a:r>
          <a:r>
            <a:rPr lang="en-US" dirty="0"/>
            <a:t>lacs  residential connections and ~</a:t>
          </a:r>
          <a:r>
            <a:rPr lang="en-US" dirty="0" smtClean="0">
              <a:solidFill>
                <a:schemeClr val="tx1"/>
              </a:solidFill>
            </a:rPr>
            <a:t>12567</a:t>
          </a:r>
          <a:r>
            <a:rPr lang="en-US" dirty="0" smtClean="0"/>
            <a:t> </a:t>
          </a:r>
          <a:r>
            <a:rPr lang="en-US" dirty="0"/>
            <a:t>industrial / commercial customers.</a:t>
          </a:r>
        </a:p>
      </dgm:t>
    </dgm:pt>
    <dgm:pt modelId="{D6BA10D8-33E2-44CD-BAA4-F018C9137F81}" type="parTrans" cxnId="{9706B186-BFA5-4591-8211-29E15CDE260B}">
      <dgm:prSet/>
      <dgm:spPr/>
      <dgm:t>
        <a:bodyPr/>
        <a:lstStyle/>
        <a:p>
          <a:endParaRPr lang="en-US"/>
        </a:p>
      </dgm:t>
    </dgm:pt>
    <dgm:pt modelId="{4B067F2D-8751-4918-AF0F-E53FBE4F2EC3}" type="sibTrans" cxnId="{9706B186-BFA5-4591-8211-29E15CDE260B}">
      <dgm:prSet/>
      <dgm:spPr/>
      <dgm:t>
        <a:bodyPr/>
        <a:lstStyle/>
        <a:p>
          <a:endParaRPr lang="en-US"/>
        </a:p>
      </dgm:t>
    </dgm:pt>
    <dgm:pt modelId="{392BE86C-6970-4542-92B8-D40B6D480CB5}">
      <dgm:prSet/>
      <dgm:spPr/>
      <dgm:t>
        <a:bodyPr/>
        <a:lstStyle/>
        <a:p>
          <a:pPr rtl="0"/>
          <a:r>
            <a:rPr lang="en-US" dirty="0"/>
            <a:t>Fueling the largest CNG Bus fleet in the World.</a:t>
          </a:r>
        </a:p>
      </dgm:t>
    </dgm:pt>
    <dgm:pt modelId="{C4E63D8F-1D5C-4318-8CC2-D869766321EB}" type="parTrans" cxnId="{868C63F6-6E02-48D3-9D80-C29F776477C9}">
      <dgm:prSet/>
      <dgm:spPr/>
      <dgm:t>
        <a:bodyPr/>
        <a:lstStyle/>
        <a:p>
          <a:endParaRPr lang="en-US"/>
        </a:p>
      </dgm:t>
    </dgm:pt>
    <dgm:pt modelId="{90F80D90-5B4E-4C10-885F-8BF5E61FE668}" type="sibTrans" cxnId="{868C63F6-6E02-48D3-9D80-C29F776477C9}">
      <dgm:prSet/>
      <dgm:spPr/>
      <dgm:t>
        <a:bodyPr/>
        <a:lstStyle/>
        <a:p>
          <a:endParaRPr lang="en-US"/>
        </a:p>
      </dgm:t>
    </dgm:pt>
    <dgm:pt modelId="{D22BA2B3-E1EA-4025-8A37-A898FF38E39B}" type="pres">
      <dgm:prSet presAssocID="{FABD87F1-9CA4-460D-92FC-B557207BE44C}" presName="linear" presStyleCnt="0">
        <dgm:presLayoutVars>
          <dgm:animLvl val="lvl"/>
          <dgm:resizeHandles val="exact"/>
        </dgm:presLayoutVars>
      </dgm:prSet>
      <dgm:spPr/>
      <dgm:t>
        <a:bodyPr/>
        <a:lstStyle/>
        <a:p>
          <a:endParaRPr lang="en-US"/>
        </a:p>
      </dgm:t>
    </dgm:pt>
    <dgm:pt modelId="{5E7F9DC4-7D88-44F5-BEAF-4E2C4C3F45A1}" type="pres">
      <dgm:prSet presAssocID="{B2BCF03C-46BB-4FFC-8193-CA38D5779C8D}" presName="parentText" presStyleLbl="node1" presStyleIdx="0" presStyleCnt="5" custScaleY="66093" custLinFactY="-9927" custLinFactNeighborX="-120" custLinFactNeighborY="-100000">
        <dgm:presLayoutVars>
          <dgm:chMax val="0"/>
          <dgm:bulletEnabled val="1"/>
        </dgm:presLayoutVars>
      </dgm:prSet>
      <dgm:spPr/>
      <dgm:t>
        <a:bodyPr/>
        <a:lstStyle/>
        <a:p>
          <a:endParaRPr lang="en-US"/>
        </a:p>
      </dgm:t>
    </dgm:pt>
    <dgm:pt modelId="{140C2B5C-BA31-4BBD-823B-E3FEDD30CE63}" type="pres">
      <dgm:prSet presAssocID="{07C4D35B-3434-4808-B21D-31A2237EAE18}" presName="spacer" presStyleCnt="0"/>
      <dgm:spPr/>
    </dgm:pt>
    <dgm:pt modelId="{A034EADE-6E71-4D08-BB6D-7C27A09AE85C}" type="pres">
      <dgm:prSet presAssocID="{9145949F-D94E-489D-AE33-A92371343FDB}" presName="parentText" presStyleLbl="node1" presStyleIdx="1" presStyleCnt="5" custScaleY="45563" custLinFactY="-3271" custLinFactNeighborX="166" custLinFactNeighborY="-100000">
        <dgm:presLayoutVars>
          <dgm:chMax val="0"/>
          <dgm:bulletEnabled val="1"/>
        </dgm:presLayoutVars>
      </dgm:prSet>
      <dgm:spPr/>
      <dgm:t>
        <a:bodyPr/>
        <a:lstStyle/>
        <a:p>
          <a:endParaRPr lang="en-US"/>
        </a:p>
      </dgm:t>
    </dgm:pt>
    <dgm:pt modelId="{F8BC9BD1-66D5-4678-9AE3-448D2D28A66F}" type="pres">
      <dgm:prSet presAssocID="{D1623762-60E3-4937-B352-60F1BDE57244}" presName="spacer" presStyleCnt="0"/>
      <dgm:spPr/>
    </dgm:pt>
    <dgm:pt modelId="{065FC087-5509-487B-947D-D46F3239B8F3}" type="pres">
      <dgm:prSet presAssocID="{5AD41835-6E32-44D1-8689-BF89F8060320}" presName="parentText" presStyleLbl="node1" presStyleIdx="2" presStyleCnt="5" custScaleY="48095" custLinFactNeighborX="-13" custLinFactNeighborY="15911">
        <dgm:presLayoutVars>
          <dgm:chMax val="0"/>
          <dgm:bulletEnabled val="1"/>
        </dgm:presLayoutVars>
      </dgm:prSet>
      <dgm:spPr/>
      <dgm:t>
        <a:bodyPr/>
        <a:lstStyle/>
        <a:p>
          <a:endParaRPr lang="en-US"/>
        </a:p>
      </dgm:t>
    </dgm:pt>
    <dgm:pt modelId="{99D14CD6-2A78-4A98-91A5-4F88351B0D78}" type="pres">
      <dgm:prSet presAssocID="{ED2DE97D-2527-412E-9E5F-F78E4099A275}" presName="spacer" presStyleCnt="0"/>
      <dgm:spPr/>
    </dgm:pt>
    <dgm:pt modelId="{7899909F-A405-44BF-A987-CCFE8CD61689}" type="pres">
      <dgm:prSet presAssocID="{83751810-C616-4B1B-91D8-3A96D66FC3AD}" presName="parentText" presStyleLbl="node1" presStyleIdx="3" presStyleCnt="5" custScaleY="67956" custLinFactY="2033" custLinFactNeighborX="166" custLinFactNeighborY="100000">
        <dgm:presLayoutVars>
          <dgm:chMax val="0"/>
          <dgm:bulletEnabled val="1"/>
        </dgm:presLayoutVars>
      </dgm:prSet>
      <dgm:spPr/>
      <dgm:t>
        <a:bodyPr/>
        <a:lstStyle/>
        <a:p>
          <a:endParaRPr lang="en-US"/>
        </a:p>
      </dgm:t>
    </dgm:pt>
    <dgm:pt modelId="{3B9DDAD3-2BF3-4EEA-8929-794B7C1F6668}" type="pres">
      <dgm:prSet presAssocID="{4B067F2D-8751-4918-AF0F-E53FBE4F2EC3}" presName="spacer" presStyleCnt="0"/>
      <dgm:spPr/>
    </dgm:pt>
    <dgm:pt modelId="{FE5325F7-E80D-4489-AF20-6A54202AD40D}" type="pres">
      <dgm:prSet presAssocID="{392BE86C-6970-4542-92B8-D40B6D480CB5}" presName="parentText" presStyleLbl="node1" presStyleIdx="4" presStyleCnt="5" custScaleY="35305" custLinFactY="10873" custLinFactNeighborX="130" custLinFactNeighborY="100000">
        <dgm:presLayoutVars>
          <dgm:chMax val="0"/>
          <dgm:bulletEnabled val="1"/>
        </dgm:presLayoutVars>
      </dgm:prSet>
      <dgm:spPr/>
      <dgm:t>
        <a:bodyPr/>
        <a:lstStyle/>
        <a:p>
          <a:endParaRPr lang="en-US"/>
        </a:p>
      </dgm:t>
    </dgm:pt>
  </dgm:ptLst>
  <dgm:cxnLst>
    <dgm:cxn modelId="{C59DC2E0-F207-4999-9E73-1DF29A7EF772}" type="presOf" srcId="{B2BCF03C-46BB-4FFC-8193-CA38D5779C8D}" destId="{5E7F9DC4-7D88-44F5-BEAF-4E2C4C3F45A1}" srcOrd="0" destOrd="0" presId="urn:microsoft.com/office/officeart/2005/8/layout/vList2"/>
    <dgm:cxn modelId="{868C63F6-6E02-48D3-9D80-C29F776477C9}" srcId="{FABD87F1-9CA4-460D-92FC-B557207BE44C}" destId="{392BE86C-6970-4542-92B8-D40B6D480CB5}" srcOrd="4" destOrd="0" parTransId="{C4E63D8F-1D5C-4318-8CC2-D869766321EB}" sibTransId="{90F80D90-5B4E-4C10-885F-8BF5E61FE668}"/>
    <dgm:cxn modelId="{0BE592A3-8A70-4443-BA04-20B4B4567F3E}" type="presOf" srcId="{FABD87F1-9CA4-460D-92FC-B557207BE44C}" destId="{D22BA2B3-E1EA-4025-8A37-A898FF38E39B}" srcOrd="0" destOrd="0" presId="urn:microsoft.com/office/officeart/2005/8/layout/vList2"/>
    <dgm:cxn modelId="{9706B186-BFA5-4591-8211-29E15CDE260B}" srcId="{FABD87F1-9CA4-460D-92FC-B557207BE44C}" destId="{83751810-C616-4B1B-91D8-3A96D66FC3AD}" srcOrd="3" destOrd="0" parTransId="{D6BA10D8-33E2-44CD-BAA4-F018C9137F81}" sibTransId="{4B067F2D-8751-4918-AF0F-E53FBE4F2EC3}"/>
    <dgm:cxn modelId="{82228E80-EFE3-410B-992F-6D6E9D4C5A8E}" type="presOf" srcId="{83751810-C616-4B1B-91D8-3A96D66FC3AD}" destId="{7899909F-A405-44BF-A987-CCFE8CD61689}" srcOrd="0" destOrd="0" presId="urn:microsoft.com/office/officeart/2005/8/layout/vList2"/>
    <dgm:cxn modelId="{73A4A5DF-0F06-48A9-9C62-D133510AA718}" type="presOf" srcId="{5AD41835-6E32-44D1-8689-BF89F8060320}" destId="{065FC087-5509-487B-947D-D46F3239B8F3}" srcOrd="0" destOrd="0" presId="urn:microsoft.com/office/officeart/2005/8/layout/vList2"/>
    <dgm:cxn modelId="{9B4ED425-A7A4-48DB-B227-44ED615D8878}" srcId="{FABD87F1-9CA4-460D-92FC-B557207BE44C}" destId="{5AD41835-6E32-44D1-8689-BF89F8060320}" srcOrd="2" destOrd="0" parTransId="{B0EFA390-0FB0-43A8-9308-4253A90B8054}" sibTransId="{ED2DE97D-2527-412E-9E5F-F78E4099A275}"/>
    <dgm:cxn modelId="{018FC871-5392-47AD-85CE-5F7E1293895A}" type="presOf" srcId="{392BE86C-6970-4542-92B8-D40B6D480CB5}" destId="{FE5325F7-E80D-4489-AF20-6A54202AD40D}" srcOrd="0" destOrd="0" presId="urn:microsoft.com/office/officeart/2005/8/layout/vList2"/>
    <dgm:cxn modelId="{80D79C19-04C4-4BF9-A837-4C2A6742269F}" srcId="{FABD87F1-9CA4-460D-92FC-B557207BE44C}" destId="{9145949F-D94E-489D-AE33-A92371343FDB}" srcOrd="1" destOrd="0" parTransId="{78BA4ED2-38DC-4D78-A071-FE9E84700C40}" sibTransId="{D1623762-60E3-4937-B352-60F1BDE57244}"/>
    <dgm:cxn modelId="{D3E45AFA-BA35-4BA4-9762-CD3CCDCE3B9F}" srcId="{FABD87F1-9CA4-460D-92FC-B557207BE44C}" destId="{B2BCF03C-46BB-4FFC-8193-CA38D5779C8D}" srcOrd="0" destOrd="0" parTransId="{AEEC5591-9383-4A2C-96C6-BC735E4663E2}" sibTransId="{07C4D35B-3434-4808-B21D-31A2237EAE18}"/>
    <dgm:cxn modelId="{B66B9140-4CB9-4045-962B-3F6E4443D1E4}" type="presOf" srcId="{9145949F-D94E-489D-AE33-A92371343FDB}" destId="{A034EADE-6E71-4D08-BB6D-7C27A09AE85C}" srcOrd="0" destOrd="0" presId="urn:microsoft.com/office/officeart/2005/8/layout/vList2"/>
    <dgm:cxn modelId="{7D4A7610-F77B-4BA1-BC25-6BA3DB0E3E68}" type="presParOf" srcId="{D22BA2B3-E1EA-4025-8A37-A898FF38E39B}" destId="{5E7F9DC4-7D88-44F5-BEAF-4E2C4C3F45A1}" srcOrd="0" destOrd="0" presId="urn:microsoft.com/office/officeart/2005/8/layout/vList2"/>
    <dgm:cxn modelId="{4192B011-40EB-480D-BA66-A33874042FB3}" type="presParOf" srcId="{D22BA2B3-E1EA-4025-8A37-A898FF38E39B}" destId="{140C2B5C-BA31-4BBD-823B-E3FEDD30CE63}" srcOrd="1" destOrd="0" presId="urn:microsoft.com/office/officeart/2005/8/layout/vList2"/>
    <dgm:cxn modelId="{95D05A40-D83B-4EB8-BA7E-023EF95A83D5}" type="presParOf" srcId="{D22BA2B3-E1EA-4025-8A37-A898FF38E39B}" destId="{A034EADE-6E71-4D08-BB6D-7C27A09AE85C}" srcOrd="2" destOrd="0" presId="urn:microsoft.com/office/officeart/2005/8/layout/vList2"/>
    <dgm:cxn modelId="{514B58CF-1523-4A2B-88E6-95410B8E816B}" type="presParOf" srcId="{D22BA2B3-E1EA-4025-8A37-A898FF38E39B}" destId="{F8BC9BD1-66D5-4678-9AE3-448D2D28A66F}" srcOrd="3" destOrd="0" presId="urn:microsoft.com/office/officeart/2005/8/layout/vList2"/>
    <dgm:cxn modelId="{4168FB54-2157-4370-AFBE-16ECA12DF431}" type="presParOf" srcId="{D22BA2B3-E1EA-4025-8A37-A898FF38E39B}" destId="{065FC087-5509-487B-947D-D46F3239B8F3}" srcOrd="4" destOrd="0" presId="urn:microsoft.com/office/officeart/2005/8/layout/vList2"/>
    <dgm:cxn modelId="{697ABE34-950E-4ECF-8026-11BD81804348}" type="presParOf" srcId="{D22BA2B3-E1EA-4025-8A37-A898FF38E39B}" destId="{99D14CD6-2A78-4A98-91A5-4F88351B0D78}" srcOrd="5" destOrd="0" presId="urn:microsoft.com/office/officeart/2005/8/layout/vList2"/>
    <dgm:cxn modelId="{EBB963BF-173D-4F86-90D6-4B7FC62076AE}" type="presParOf" srcId="{D22BA2B3-E1EA-4025-8A37-A898FF38E39B}" destId="{7899909F-A405-44BF-A987-CCFE8CD61689}" srcOrd="6" destOrd="0" presId="urn:microsoft.com/office/officeart/2005/8/layout/vList2"/>
    <dgm:cxn modelId="{CBF6F5C0-1BD5-40FD-B238-F2F92B02DC8A}" type="presParOf" srcId="{D22BA2B3-E1EA-4025-8A37-A898FF38E39B}" destId="{3B9DDAD3-2BF3-4EEA-8929-794B7C1F6668}" srcOrd="7" destOrd="0" presId="urn:microsoft.com/office/officeart/2005/8/layout/vList2"/>
    <dgm:cxn modelId="{70997C80-4118-44E8-92C4-96E47F838501}" type="presParOf" srcId="{D22BA2B3-E1EA-4025-8A37-A898FF38E39B}" destId="{FE5325F7-E80D-4489-AF20-6A54202AD40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B562F4-F6A9-4636-93B7-B582C573E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C42B55-27CC-44B9-8143-0054DB219FBE}">
      <dgm:prSet custT="1"/>
      <dgm:spPr/>
      <dgm:t>
        <a:bodyPr/>
        <a:lstStyle/>
        <a:p>
          <a:pPr rtl="0"/>
          <a:r>
            <a:rPr lang="en-US" sz="2800" b="1" dirty="0"/>
            <a:t>CNG Vehicles (Figures in Nos.) IGL GA’s</a:t>
          </a:r>
          <a:endParaRPr lang="en-US" sz="2800" dirty="0"/>
        </a:p>
      </dgm:t>
    </dgm:pt>
    <dgm:pt modelId="{77C47DDD-F92D-4A70-A988-5F3A83DA6342}" type="parTrans" cxnId="{C815982F-D3DA-4F50-A3F3-A98A59CC676B}">
      <dgm:prSet/>
      <dgm:spPr/>
      <dgm:t>
        <a:bodyPr/>
        <a:lstStyle/>
        <a:p>
          <a:endParaRPr lang="en-US" sz="2800"/>
        </a:p>
      </dgm:t>
    </dgm:pt>
    <dgm:pt modelId="{F1B46156-C651-444A-81CE-1DED5A2A55A1}" type="sibTrans" cxnId="{C815982F-D3DA-4F50-A3F3-A98A59CC676B}">
      <dgm:prSet/>
      <dgm:spPr/>
      <dgm:t>
        <a:bodyPr/>
        <a:lstStyle/>
        <a:p>
          <a:endParaRPr lang="en-US" sz="2800"/>
        </a:p>
      </dgm:t>
    </dgm:pt>
    <dgm:pt modelId="{AEB95607-DC9C-46CD-B69C-E6CFB6A4D90E}" type="pres">
      <dgm:prSet presAssocID="{05B562F4-F6A9-4636-93B7-B582C573E01B}" presName="linear" presStyleCnt="0">
        <dgm:presLayoutVars>
          <dgm:animLvl val="lvl"/>
          <dgm:resizeHandles val="exact"/>
        </dgm:presLayoutVars>
      </dgm:prSet>
      <dgm:spPr/>
      <dgm:t>
        <a:bodyPr/>
        <a:lstStyle/>
        <a:p>
          <a:endParaRPr lang="en-US"/>
        </a:p>
      </dgm:t>
    </dgm:pt>
    <dgm:pt modelId="{1F89BA61-B5CF-4831-B21A-12D65C77C413}" type="pres">
      <dgm:prSet presAssocID="{FEC42B55-27CC-44B9-8143-0054DB219FBE}" presName="parentText" presStyleLbl="node1" presStyleIdx="0" presStyleCnt="1">
        <dgm:presLayoutVars>
          <dgm:chMax val="0"/>
          <dgm:bulletEnabled val="1"/>
        </dgm:presLayoutVars>
      </dgm:prSet>
      <dgm:spPr/>
      <dgm:t>
        <a:bodyPr/>
        <a:lstStyle/>
        <a:p>
          <a:endParaRPr lang="en-US"/>
        </a:p>
      </dgm:t>
    </dgm:pt>
  </dgm:ptLst>
  <dgm:cxnLst>
    <dgm:cxn modelId="{C815982F-D3DA-4F50-A3F3-A98A59CC676B}" srcId="{05B562F4-F6A9-4636-93B7-B582C573E01B}" destId="{FEC42B55-27CC-44B9-8143-0054DB219FBE}" srcOrd="0" destOrd="0" parTransId="{77C47DDD-F92D-4A70-A988-5F3A83DA6342}" sibTransId="{F1B46156-C651-444A-81CE-1DED5A2A55A1}"/>
    <dgm:cxn modelId="{3BF9D371-F3A6-454F-B47F-A8102B95FBC1}" type="presOf" srcId="{05B562F4-F6A9-4636-93B7-B582C573E01B}" destId="{AEB95607-DC9C-46CD-B69C-E6CFB6A4D90E}" srcOrd="0" destOrd="0" presId="urn:microsoft.com/office/officeart/2005/8/layout/vList2"/>
    <dgm:cxn modelId="{384F8B60-BE7F-4E7B-97BA-4FAE60F9E0D8}" type="presOf" srcId="{FEC42B55-27CC-44B9-8143-0054DB219FBE}" destId="{1F89BA61-B5CF-4831-B21A-12D65C77C413}" srcOrd="0" destOrd="0" presId="urn:microsoft.com/office/officeart/2005/8/layout/vList2"/>
    <dgm:cxn modelId="{39FC0624-F1FC-461C-92B5-A017C1E3E23F}" type="presParOf" srcId="{AEB95607-DC9C-46CD-B69C-E6CFB6A4D90E}" destId="{1F89BA61-B5CF-4831-B21A-12D65C77C4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FA2A130-060B-4A1F-895E-D979CB8E04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F8D39C-F4D1-48E7-9496-52D8BA75665C}">
      <dgm:prSet custT="1"/>
      <dgm:spPr/>
      <dgm:t>
        <a:bodyPr/>
        <a:lstStyle/>
        <a:p>
          <a:pPr rtl="0"/>
          <a:r>
            <a:rPr lang="en-US" sz="2800" b="1" dirty="0"/>
            <a:t>PNG Network (Figures in kilometers)</a:t>
          </a:r>
          <a:endParaRPr lang="en-US" sz="2800" dirty="0"/>
        </a:p>
      </dgm:t>
    </dgm:pt>
    <dgm:pt modelId="{A3E01F55-B422-4C0A-941B-1591811B316B}" type="parTrans" cxnId="{9FD881D7-D60A-4CCB-9583-D4774F9D0364}">
      <dgm:prSet/>
      <dgm:spPr/>
      <dgm:t>
        <a:bodyPr/>
        <a:lstStyle/>
        <a:p>
          <a:endParaRPr lang="en-US"/>
        </a:p>
      </dgm:t>
    </dgm:pt>
    <dgm:pt modelId="{EF95723D-357E-4243-BA93-3D354F08A9E7}" type="sibTrans" cxnId="{9FD881D7-D60A-4CCB-9583-D4774F9D0364}">
      <dgm:prSet/>
      <dgm:spPr/>
      <dgm:t>
        <a:bodyPr/>
        <a:lstStyle/>
        <a:p>
          <a:endParaRPr lang="en-US"/>
        </a:p>
      </dgm:t>
    </dgm:pt>
    <dgm:pt modelId="{C8C1E13A-01E5-4CD8-97CC-9F6358C763A7}" type="pres">
      <dgm:prSet presAssocID="{7FA2A130-060B-4A1F-895E-D979CB8E0492}" presName="linear" presStyleCnt="0">
        <dgm:presLayoutVars>
          <dgm:animLvl val="lvl"/>
          <dgm:resizeHandles val="exact"/>
        </dgm:presLayoutVars>
      </dgm:prSet>
      <dgm:spPr/>
      <dgm:t>
        <a:bodyPr/>
        <a:lstStyle/>
        <a:p>
          <a:endParaRPr lang="en-US"/>
        </a:p>
      </dgm:t>
    </dgm:pt>
    <dgm:pt modelId="{7A41150C-977D-48FC-B379-5BFDABC59327}" type="pres">
      <dgm:prSet presAssocID="{10F8D39C-F4D1-48E7-9496-52D8BA75665C}" presName="parentText" presStyleLbl="node1" presStyleIdx="0" presStyleCnt="1">
        <dgm:presLayoutVars>
          <dgm:chMax val="0"/>
          <dgm:bulletEnabled val="1"/>
        </dgm:presLayoutVars>
      </dgm:prSet>
      <dgm:spPr/>
      <dgm:t>
        <a:bodyPr/>
        <a:lstStyle/>
        <a:p>
          <a:endParaRPr lang="en-US"/>
        </a:p>
      </dgm:t>
    </dgm:pt>
  </dgm:ptLst>
  <dgm:cxnLst>
    <dgm:cxn modelId="{265FE402-39DA-4C62-A9D0-C39A3C9571A1}" type="presOf" srcId="{7FA2A130-060B-4A1F-895E-D979CB8E0492}" destId="{C8C1E13A-01E5-4CD8-97CC-9F6358C763A7}" srcOrd="0" destOrd="0" presId="urn:microsoft.com/office/officeart/2005/8/layout/vList2"/>
    <dgm:cxn modelId="{89E824D0-08DA-4373-9AC4-835A52BB06FA}" type="presOf" srcId="{10F8D39C-F4D1-48E7-9496-52D8BA75665C}" destId="{7A41150C-977D-48FC-B379-5BFDABC59327}" srcOrd="0" destOrd="0" presId="urn:microsoft.com/office/officeart/2005/8/layout/vList2"/>
    <dgm:cxn modelId="{9FD881D7-D60A-4CCB-9583-D4774F9D0364}" srcId="{7FA2A130-060B-4A1F-895E-D979CB8E0492}" destId="{10F8D39C-F4D1-48E7-9496-52D8BA75665C}" srcOrd="0" destOrd="0" parTransId="{A3E01F55-B422-4C0A-941B-1591811B316B}" sibTransId="{EF95723D-357E-4243-BA93-3D354F08A9E7}"/>
    <dgm:cxn modelId="{3B0419BC-186E-4086-991C-70E538471AD1}" type="presParOf" srcId="{C8C1E13A-01E5-4CD8-97CC-9F6358C763A7}" destId="{7A41150C-977D-48FC-B379-5BFDABC593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25C0B1-B84C-47D1-AD60-1FEF89256E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1BE6CA-4427-4211-BEE0-306640AD9EE5}">
      <dgm:prSet custT="1"/>
      <dgm:spPr/>
      <dgm:t>
        <a:bodyPr/>
        <a:lstStyle/>
        <a:p>
          <a:pPr rtl="0"/>
          <a:r>
            <a:rPr lang="en-US" sz="2800" b="1" dirty="0"/>
            <a:t>Standalone Financial Data (</a:t>
          </a:r>
          <a:r>
            <a:rPr lang="en-US" sz="2800" b="1" dirty="0" err="1"/>
            <a:t>Rs</a:t>
          </a:r>
          <a:r>
            <a:rPr lang="en-US" sz="2800" b="1" dirty="0"/>
            <a:t>./ Crores)</a:t>
          </a:r>
          <a:endParaRPr lang="en-US" sz="2800" dirty="0"/>
        </a:p>
      </dgm:t>
    </dgm:pt>
    <dgm:pt modelId="{AAC60B09-928F-4CEC-9F66-6EAFF9F7FB93}" type="parTrans" cxnId="{04A1C503-9D91-4DF9-B063-B47136449E9B}">
      <dgm:prSet/>
      <dgm:spPr/>
      <dgm:t>
        <a:bodyPr/>
        <a:lstStyle/>
        <a:p>
          <a:endParaRPr lang="en-US"/>
        </a:p>
      </dgm:t>
    </dgm:pt>
    <dgm:pt modelId="{47A66C2D-BFD5-4A15-9474-1A705216973C}" type="sibTrans" cxnId="{04A1C503-9D91-4DF9-B063-B47136449E9B}">
      <dgm:prSet/>
      <dgm:spPr/>
      <dgm:t>
        <a:bodyPr/>
        <a:lstStyle/>
        <a:p>
          <a:endParaRPr lang="en-US"/>
        </a:p>
      </dgm:t>
    </dgm:pt>
    <dgm:pt modelId="{5C549DE1-6D04-477B-B143-A19EBD361D1E}" type="pres">
      <dgm:prSet presAssocID="{FB25C0B1-B84C-47D1-AD60-1FEF89256E35}" presName="linear" presStyleCnt="0">
        <dgm:presLayoutVars>
          <dgm:animLvl val="lvl"/>
          <dgm:resizeHandles val="exact"/>
        </dgm:presLayoutVars>
      </dgm:prSet>
      <dgm:spPr/>
      <dgm:t>
        <a:bodyPr/>
        <a:lstStyle/>
        <a:p>
          <a:endParaRPr lang="en-US"/>
        </a:p>
      </dgm:t>
    </dgm:pt>
    <dgm:pt modelId="{809088F8-920B-4262-8725-1469A76B23C8}" type="pres">
      <dgm:prSet presAssocID="{4E1BE6CA-4427-4211-BEE0-306640AD9EE5}" presName="parentText" presStyleLbl="node1" presStyleIdx="0" presStyleCnt="1">
        <dgm:presLayoutVars>
          <dgm:chMax val="0"/>
          <dgm:bulletEnabled val="1"/>
        </dgm:presLayoutVars>
      </dgm:prSet>
      <dgm:spPr/>
      <dgm:t>
        <a:bodyPr/>
        <a:lstStyle/>
        <a:p>
          <a:endParaRPr lang="en-US"/>
        </a:p>
      </dgm:t>
    </dgm:pt>
  </dgm:ptLst>
  <dgm:cxnLst>
    <dgm:cxn modelId="{04A1C503-9D91-4DF9-B063-B47136449E9B}" srcId="{FB25C0B1-B84C-47D1-AD60-1FEF89256E35}" destId="{4E1BE6CA-4427-4211-BEE0-306640AD9EE5}" srcOrd="0" destOrd="0" parTransId="{AAC60B09-928F-4CEC-9F66-6EAFF9F7FB93}" sibTransId="{47A66C2D-BFD5-4A15-9474-1A705216973C}"/>
    <dgm:cxn modelId="{DEAC9376-9683-4282-8EF6-425028C78338}" type="presOf" srcId="{FB25C0B1-B84C-47D1-AD60-1FEF89256E35}" destId="{5C549DE1-6D04-477B-B143-A19EBD361D1E}" srcOrd="0" destOrd="0" presId="urn:microsoft.com/office/officeart/2005/8/layout/vList2"/>
    <dgm:cxn modelId="{F0171515-2780-47F8-A576-54AD0DEF2077}" type="presOf" srcId="{4E1BE6CA-4427-4211-BEE0-306640AD9EE5}" destId="{809088F8-920B-4262-8725-1469A76B23C8}" srcOrd="0" destOrd="0" presId="urn:microsoft.com/office/officeart/2005/8/layout/vList2"/>
    <dgm:cxn modelId="{C1B934D5-B27C-4475-9610-B63D516F493B}" type="presParOf" srcId="{5C549DE1-6D04-477B-B143-A19EBD361D1E}" destId="{809088F8-920B-4262-8725-1469A76B23C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05F4E0B-2228-4D8F-BEA4-44969F4882F1}" type="doc">
      <dgm:prSet loTypeId="urn:microsoft.com/office/officeart/2005/8/layout/hList9" loCatId="list" qsTypeId="urn:microsoft.com/office/officeart/2005/8/quickstyle/simple2" qsCatId="simple" csTypeId="urn:microsoft.com/office/officeart/2005/8/colors/accent1_2" csCatId="accent1" phldr="1"/>
      <dgm:spPr/>
      <dgm:t>
        <a:bodyPr/>
        <a:lstStyle/>
        <a:p>
          <a:endParaRPr lang="en-US"/>
        </a:p>
      </dgm:t>
    </dgm:pt>
    <dgm:pt modelId="{4CFD71E9-849D-4992-B8AC-14538712ED3B}">
      <dgm:prSet phldrT="[Text]"/>
      <dgm:spPr/>
      <dgm:t>
        <a:bodyPr/>
        <a:lstStyle/>
        <a:p>
          <a:r>
            <a:rPr lang="en-US" dirty="0"/>
            <a:t>Year</a:t>
          </a:r>
        </a:p>
      </dgm:t>
    </dgm:pt>
    <dgm:pt modelId="{48C2669B-707A-4494-904B-394415F8B148}" type="parTrans" cxnId="{74DD9D1F-BDFE-4F6D-9376-489EFE145B07}">
      <dgm:prSet/>
      <dgm:spPr/>
      <dgm:t>
        <a:bodyPr/>
        <a:lstStyle/>
        <a:p>
          <a:endParaRPr lang="en-US"/>
        </a:p>
      </dgm:t>
    </dgm:pt>
    <dgm:pt modelId="{D909E602-F508-4C80-8BEE-EFD62010B923}" type="sibTrans" cxnId="{74DD9D1F-BDFE-4F6D-9376-489EFE145B07}">
      <dgm:prSet/>
      <dgm:spPr/>
      <dgm:t>
        <a:bodyPr/>
        <a:lstStyle/>
        <a:p>
          <a:endParaRPr lang="en-US"/>
        </a:p>
      </dgm:t>
    </dgm:pt>
    <dgm:pt modelId="{1ECEF69E-3294-4BEB-B0E5-0705699467BD}">
      <dgm:prSet phldrT="[Text]" custT="1"/>
      <dgm:spPr/>
      <dgm:t>
        <a:bodyPr/>
        <a:lstStyle/>
        <a:p>
          <a:endParaRPr lang="en-US" sz="1800" dirty="0"/>
        </a:p>
        <a:p>
          <a:r>
            <a:rPr lang="en-US" sz="1800" dirty="0" smtClean="0"/>
            <a:t>     FY 18-19 </a:t>
          </a:r>
          <a:r>
            <a:rPr lang="en-US" sz="1800" dirty="0"/>
            <a:t>	</a:t>
          </a:r>
        </a:p>
        <a:p>
          <a:r>
            <a:rPr lang="en-US" sz="1800" dirty="0" smtClean="0"/>
            <a:t>     FY </a:t>
          </a:r>
          <a:r>
            <a:rPr lang="en-US" sz="1800" dirty="0"/>
            <a:t>19-20</a:t>
          </a:r>
        </a:p>
        <a:p>
          <a:r>
            <a:rPr lang="en-US" sz="1800" dirty="0" smtClean="0"/>
            <a:t>    FY </a:t>
          </a:r>
          <a:r>
            <a:rPr lang="en-US" sz="1800" dirty="0"/>
            <a:t>20-21	</a:t>
          </a:r>
        </a:p>
        <a:p>
          <a:r>
            <a:rPr lang="en-US" sz="1800" dirty="0" smtClean="0"/>
            <a:t>    FY </a:t>
          </a:r>
          <a:r>
            <a:rPr lang="en-US" sz="1800" dirty="0"/>
            <a:t>21-22	</a:t>
          </a:r>
        </a:p>
        <a:p>
          <a:r>
            <a:rPr lang="en-US" sz="1800" dirty="0" smtClean="0"/>
            <a:t>    FY </a:t>
          </a:r>
          <a:r>
            <a:rPr lang="en-US" sz="1800" dirty="0"/>
            <a:t>22-23</a:t>
          </a:r>
        </a:p>
        <a:p>
          <a:r>
            <a:rPr lang="en-US" sz="1800" dirty="0" smtClean="0"/>
            <a:t>    FY </a:t>
          </a:r>
          <a:r>
            <a:rPr lang="en-US" sz="1800" dirty="0"/>
            <a:t>23-24 (Interim)</a:t>
          </a:r>
        </a:p>
        <a:p>
          <a:r>
            <a:rPr lang="en-US" sz="1800" dirty="0" smtClean="0"/>
            <a:t>    FY </a:t>
          </a:r>
          <a:r>
            <a:rPr lang="en-US" sz="1800" dirty="0"/>
            <a:t>23-24 </a:t>
          </a:r>
          <a:r>
            <a:rPr lang="en-US" sz="1800" dirty="0" smtClean="0"/>
            <a:t>(Final)</a:t>
          </a:r>
        </a:p>
        <a:p>
          <a:r>
            <a:rPr lang="en-US" sz="1800" dirty="0" smtClean="0"/>
            <a:t>    FY 24-25 (Interim)	</a:t>
          </a:r>
        </a:p>
        <a:p>
          <a:r>
            <a:rPr lang="en-US" sz="1800" dirty="0" smtClean="0"/>
            <a:t>    FY 24-25 (Final)	</a:t>
          </a:r>
          <a:endParaRPr lang="en-US" sz="1800" dirty="0"/>
        </a:p>
      </dgm:t>
    </dgm:pt>
    <dgm:pt modelId="{127CFED4-EF59-47E9-9FEE-850A34562D80}" type="parTrans" cxnId="{505E6F50-F417-4BCD-81DD-5D123B25589E}">
      <dgm:prSet/>
      <dgm:spPr/>
      <dgm:t>
        <a:bodyPr/>
        <a:lstStyle/>
        <a:p>
          <a:endParaRPr lang="en-US"/>
        </a:p>
      </dgm:t>
    </dgm:pt>
    <dgm:pt modelId="{02860FAB-6306-4E58-A137-FFACC64B2ACE}" type="sibTrans" cxnId="{505E6F50-F417-4BCD-81DD-5D123B25589E}">
      <dgm:prSet/>
      <dgm:spPr/>
      <dgm:t>
        <a:bodyPr/>
        <a:lstStyle/>
        <a:p>
          <a:endParaRPr lang="en-US"/>
        </a:p>
      </dgm:t>
    </dgm:pt>
    <dgm:pt modelId="{0D797A44-B90D-4C9E-8CE3-114684D1E932}">
      <dgm:prSet phldrT="[Text]"/>
      <dgm:spPr/>
      <dgm:t>
        <a:bodyPr/>
        <a:lstStyle/>
        <a:p>
          <a:r>
            <a:rPr lang="en-US" dirty="0"/>
            <a:t>% of face value of share</a:t>
          </a:r>
        </a:p>
      </dgm:t>
    </dgm:pt>
    <dgm:pt modelId="{7C11F41E-19A0-4910-A812-30583071A4A5}" type="parTrans" cxnId="{533075FE-9E70-4255-A035-36301596B1E1}">
      <dgm:prSet/>
      <dgm:spPr/>
      <dgm:t>
        <a:bodyPr/>
        <a:lstStyle/>
        <a:p>
          <a:endParaRPr lang="en-US"/>
        </a:p>
      </dgm:t>
    </dgm:pt>
    <dgm:pt modelId="{33D3C5E2-F6D9-408E-8249-E5601366715D}" type="sibTrans" cxnId="{533075FE-9E70-4255-A035-36301596B1E1}">
      <dgm:prSet/>
      <dgm:spPr/>
      <dgm:t>
        <a:bodyPr/>
        <a:lstStyle/>
        <a:p>
          <a:endParaRPr lang="en-US"/>
        </a:p>
      </dgm:t>
    </dgm:pt>
    <dgm:pt modelId="{BD9425EE-3B81-4ABA-B022-00650D5EF625}">
      <dgm:prSet phldrT="[Text]" custT="1"/>
      <dgm:spPr/>
      <dgm:t>
        <a:bodyPr/>
        <a:lstStyle/>
        <a:p>
          <a:endParaRPr lang="en-US" sz="1800" dirty="0" smtClean="0"/>
        </a:p>
        <a:p>
          <a:r>
            <a:rPr lang="en-US" sz="1800" dirty="0" smtClean="0"/>
            <a:t>120</a:t>
          </a:r>
          <a:endParaRPr lang="en-US" sz="1800" dirty="0"/>
        </a:p>
        <a:p>
          <a:r>
            <a:rPr lang="en-US" sz="1800" dirty="0"/>
            <a:t>140</a:t>
          </a:r>
        </a:p>
        <a:p>
          <a:r>
            <a:rPr lang="en-US" sz="1800" dirty="0"/>
            <a:t>180</a:t>
          </a:r>
        </a:p>
        <a:p>
          <a:r>
            <a:rPr lang="en-US" sz="1800" dirty="0"/>
            <a:t>275</a:t>
          </a:r>
        </a:p>
        <a:p>
          <a:r>
            <a:rPr lang="en-US" sz="1800" dirty="0"/>
            <a:t>650</a:t>
          </a:r>
        </a:p>
        <a:p>
          <a:r>
            <a:rPr lang="en-US" sz="1800" dirty="0"/>
            <a:t>200</a:t>
          </a:r>
        </a:p>
        <a:p>
          <a:r>
            <a:rPr lang="en-US" sz="1800" dirty="0" smtClean="0"/>
            <a:t>250</a:t>
          </a:r>
        </a:p>
        <a:p>
          <a:r>
            <a:rPr lang="en-US" sz="1800" dirty="0" smtClean="0"/>
            <a:t>275</a:t>
          </a:r>
        </a:p>
        <a:p>
          <a:r>
            <a:rPr lang="en-US" sz="1800" dirty="0" smtClean="0"/>
            <a:t>75</a:t>
          </a:r>
          <a:endParaRPr lang="en-US" sz="1800" dirty="0"/>
        </a:p>
      </dgm:t>
    </dgm:pt>
    <dgm:pt modelId="{50E34742-E992-498E-A5FA-3FEFC80A2146}" type="parTrans" cxnId="{82BDEA9E-2E4F-4448-A845-C24CE882BC9B}">
      <dgm:prSet/>
      <dgm:spPr/>
      <dgm:t>
        <a:bodyPr/>
        <a:lstStyle/>
        <a:p>
          <a:endParaRPr lang="en-US"/>
        </a:p>
      </dgm:t>
    </dgm:pt>
    <dgm:pt modelId="{74B669F9-7139-4864-B409-A327E79BB7EC}" type="sibTrans" cxnId="{82BDEA9E-2E4F-4448-A845-C24CE882BC9B}">
      <dgm:prSet/>
      <dgm:spPr/>
      <dgm:t>
        <a:bodyPr/>
        <a:lstStyle/>
        <a:p>
          <a:endParaRPr lang="en-US"/>
        </a:p>
      </dgm:t>
    </dgm:pt>
    <dgm:pt modelId="{FE43653A-612F-46A7-B4CB-E1F7633B24CD}">
      <dgm:prSet phldrT="[Text]"/>
      <dgm:spPr/>
      <dgm:t>
        <a:bodyPr/>
        <a:lstStyle/>
        <a:p>
          <a:r>
            <a:rPr lang="en-US" dirty="0" err="1"/>
            <a:t>Rs</a:t>
          </a:r>
          <a:r>
            <a:rPr lang="en-US" dirty="0"/>
            <a:t>./Share</a:t>
          </a:r>
        </a:p>
      </dgm:t>
    </dgm:pt>
    <dgm:pt modelId="{F11C6E08-5A6B-4C04-9A5F-3BF528709B3A}" type="parTrans" cxnId="{C9E5A60E-72A9-4A6E-9521-8D12B1AE744D}">
      <dgm:prSet/>
      <dgm:spPr/>
      <dgm:t>
        <a:bodyPr/>
        <a:lstStyle/>
        <a:p>
          <a:endParaRPr lang="en-US"/>
        </a:p>
      </dgm:t>
    </dgm:pt>
    <dgm:pt modelId="{2A48D59F-FD42-4D27-9207-1B17B33D6128}" type="sibTrans" cxnId="{C9E5A60E-72A9-4A6E-9521-8D12B1AE744D}">
      <dgm:prSet/>
      <dgm:spPr/>
      <dgm:t>
        <a:bodyPr/>
        <a:lstStyle/>
        <a:p>
          <a:endParaRPr lang="en-US"/>
        </a:p>
      </dgm:t>
    </dgm:pt>
    <dgm:pt modelId="{0433EBFE-2FDD-4E4C-96F2-9A4D2DB09723}">
      <dgm:prSet phldrT="[Text]" custT="1"/>
      <dgm:spPr/>
      <dgm:t>
        <a:bodyPr/>
        <a:lstStyle/>
        <a:p>
          <a:endParaRPr lang="en-US" sz="1800" dirty="0" smtClean="0"/>
        </a:p>
        <a:p>
          <a:r>
            <a:rPr lang="en-US" sz="1800" dirty="0" smtClean="0"/>
            <a:t>2.40</a:t>
          </a:r>
          <a:endParaRPr lang="en-US" sz="1800" dirty="0"/>
        </a:p>
        <a:p>
          <a:r>
            <a:rPr lang="en-US" sz="1800" dirty="0"/>
            <a:t>2.80</a:t>
          </a:r>
        </a:p>
        <a:p>
          <a:r>
            <a:rPr lang="en-US" sz="1800" dirty="0"/>
            <a:t>3.60</a:t>
          </a:r>
        </a:p>
        <a:p>
          <a:r>
            <a:rPr lang="en-US" sz="1800" dirty="0"/>
            <a:t>5.50</a:t>
          </a:r>
        </a:p>
        <a:p>
          <a:r>
            <a:rPr lang="en-US" sz="1800" dirty="0"/>
            <a:t>13.00</a:t>
          </a:r>
        </a:p>
        <a:p>
          <a:r>
            <a:rPr lang="en-US" sz="1800" dirty="0"/>
            <a:t>4.00</a:t>
          </a:r>
        </a:p>
        <a:p>
          <a:r>
            <a:rPr lang="en-US" sz="1800" dirty="0" smtClean="0"/>
            <a:t>5.00</a:t>
          </a:r>
        </a:p>
        <a:p>
          <a:r>
            <a:rPr lang="en-US" sz="1800" dirty="0" smtClean="0"/>
            <a:t>5.50</a:t>
          </a:r>
        </a:p>
        <a:p>
          <a:r>
            <a:rPr lang="en-US" sz="1800" dirty="0" smtClean="0"/>
            <a:t>1.50</a:t>
          </a:r>
          <a:endParaRPr lang="en-US" sz="1800" dirty="0"/>
        </a:p>
      </dgm:t>
    </dgm:pt>
    <dgm:pt modelId="{A1FCE1E7-3411-43FA-9945-1DBB85FFE53B}" type="parTrans" cxnId="{7F77E317-C10C-4FB4-85F1-31E40F42E62A}">
      <dgm:prSet/>
      <dgm:spPr/>
      <dgm:t>
        <a:bodyPr/>
        <a:lstStyle/>
        <a:p>
          <a:endParaRPr lang="en-US"/>
        </a:p>
      </dgm:t>
    </dgm:pt>
    <dgm:pt modelId="{6E2EF6CC-7B74-47E3-AC41-EDB798889506}" type="sibTrans" cxnId="{7F77E317-C10C-4FB4-85F1-31E40F42E62A}">
      <dgm:prSet/>
      <dgm:spPr/>
      <dgm:t>
        <a:bodyPr/>
        <a:lstStyle/>
        <a:p>
          <a:endParaRPr lang="en-US"/>
        </a:p>
      </dgm:t>
    </dgm:pt>
    <dgm:pt modelId="{EA61A7EF-E946-454E-BD35-2197D638C9E9}" type="pres">
      <dgm:prSet presAssocID="{805F4E0B-2228-4D8F-BEA4-44969F4882F1}" presName="list" presStyleCnt="0">
        <dgm:presLayoutVars>
          <dgm:dir/>
          <dgm:animLvl val="lvl"/>
        </dgm:presLayoutVars>
      </dgm:prSet>
      <dgm:spPr/>
      <dgm:t>
        <a:bodyPr/>
        <a:lstStyle/>
        <a:p>
          <a:endParaRPr lang="en-US"/>
        </a:p>
      </dgm:t>
    </dgm:pt>
    <dgm:pt modelId="{01C7481C-1246-4BE0-8BC5-E8A8D8F9BF9F}" type="pres">
      <dgm:prSet presAssocID="{4CFD71E9-849D-4992-B8AC-14538712ED3B}" presName="posSpace" presStyleCnt="0"/>
      <dgm:spPr/>
    </dgm:pt>
    <dgm:pt modelId="{4C9543EE-0A19-47C9-8451-D73FADF983B8}" type="pres">
      <dgm:prSet presAssocID="{4CFD71E9-849D-4992-B8AC-14538712ED3B}" presName="vertFlow" presStyleCnt="0"/>
      <dgm:spPr/>
    </dgm:pt>
    <dgm:pt modelId="{DC1AEC6A-FFAF-432F-A5EC-099AA40F49BC}" type="pres">
      <dgm:prSet presAssocID="{4CFD71E9-849D-4992-B8AC-14538712ED3B}" presName="topSpace" presStyleCnt="0"/>
      <dgm:spPr/>
    </dgm:pt>
    <dgm:pt modelId="{7C688747-4F9F-49DB-81ED-E91E43F62E3F}" type="pres">
      <dgm:prSet presAssocID="{4CFD71E9-849D-4992-B8AC-14538712ED3B}" presName="firstComp" presStyleCnt="0"/>
      <dgm:spPr/>
    </dgm:pt>
    <dgm:pt modelId="{C468B598-8C27-45D8-A281-876622F5B516}" type="pres">
      <dgm:prSet presAssocID="{4CFD71E9-849D-4992-B8AC-14538712ED3B}" presName="firstChild" presStyleLbl="bgAccFollowNode1" presStyleIdx="0" presStyleCnt="3" custAng="0" custScaleX="128426" custScaleY="243849" custLinFactNeighborX="-5850" custLinFactNeighborY="4368"/>
      <dgm:spPr/>
      <dgm:t>
        <a:bodyPr/>
        <a:lstStyle/>
        <a:p>
          <a:endParaRPr lang="en-US"/>
        </a:p>
      </dgm:t>
    </dgm:pt>
    <dgm:pt modelId="{B5D9F0DD-6E2B-448D-9C0E-0CBD2179762C}" type="pres">
      <dgm:prSet presAssocID="{4CFD71E9-849D-4992-B8AC-14538712ED3B}" presName="firstChildTx" presStyleLbl="bgAccFollowNode1" presStyleIdx="0" presStyleCnt="3">
        <dgm:presLayoutVars>
          <dgm:bulletEnabled val="1"/>
        </dgm:presLayoutVars>
      </dgm:prSet>
      <dgm:spPr/>
      <dgm:t>
        <a:bodyPr/>
        <a:lstStyle/>
        <a:p>
          <a:endParaRPr lang="en-US"/>
        </a:p>
      </dgm:t>
    </dgm:pt>
    <dgm:pt modelId="{7F757005-5F2F-494F-8048-38DBB89C61FE}" type="pres">
      <dgm:prSet presAssocID="{4CFD71E9-849D-4992-B8AC-14538712ED3B}" presName="negSpace" presStyleCnt="0"/>
      <dgm:spPr/>
    </dgm:pt>
    <dgm:pt modelId="{69BEDF3C-508A-489E-AA9F-32FD7F0FA797}" type="pres">
      <dgm:prSet presAssocID="{4CFD71E9-849D-4992-B8AC-14538712ED3B}" presName="circle" presStyleLbl="node1" presStyleIdx="0" presStyleCnt="3" custLinFactNeighborX="-46282" custLinFactNeighborY="-42"/>
      <dgm:spPr/>
      <dgm:t>
        <a:bodyPr/>
        <a:lstStyle/>
        <a:p>
          <a:endParaRPr lang="en-US"/>
        </a:p>
      </dgm:t>
    </dgm:pt>
    <dgm:pt modelId="{2FA0995C-DBBA-4AA9-9062-6C863A0D682A}" type="pres">
      <dgm:prSet presAssocID="{D909E602-F508-4C80-8BEE-EFD62010B923}" presName="transSpace" presStyleCnt="0"/>
      <dgm:spPr/>
    </dgm:pt>
    <dgm:pt modelId="{F42D80AF-F51C-4310-93C0-0DAD98767B45}" type="pres">
      <dgm:prSet presAssocID="{0D797A44-B90D-4C9E-8CE3-114684D1E932}" presName="posSpace" presStyleCnt="0"/>
      <dgm:spPr/>
    </dgm:pt>
    <dgm:pt modelId="{AC4923EC-D6DD-4120-8C41-7B82CB17C314}" type="pres">
      <dgm:prSet presAssocID="{0D797A44-B90D-4C9E-8CE3-114684D1E932}" presName="vertFlow" presStyleCnt="0"/>
      <dgm:spPr/>
    </dgm:pt>
    <dgm:pt modelId="{497C0358-8C67-4343-A29B-20FC9BFB0DB9}" type="pres">
      <dgm:prSet presAssocID="{0D797A44-B90D-4C9E-8CE3-114684D1E932}" presName="topSpace" presStyleCnt="0"/>
      <dgm:spPr/>
    </dgm:pt>
    <dgm:pt modelId="{796ED0F7-6F2C-4DE1-93AD-E8A6F868F65E}" type="pres">
      <dgm:prSet presAssocID="{0D797A44-B90D-4C9E-8CE3-114684D1E932}" presName="firstComp" presStyleCnt="0"/>
      <dgm:spPr/>
    </dgm:pt>
    <dgm:pt modelId="{72470D53-9783-4D33-871B-DDE70164D604}" type="pres">
      <dgm:prSet presAssocID="{0D797A44-B90D-4C9E-8CE3-114684D1E932}" presName="firstChild" presStyleLbl="bgAccFollowNode1" presStyleIdx="1" presStyleCnt="3" custAng="0" custScaleX="74529" custScaleY="235344" custLinFactNeighborX="-24608" custLinFactNeighborY="8568"/>
      <dgm:spPr/>
      <dgm:t>
        <a:bodyPr/>
        <a:lstStyle/>
        <a:p>
          <a:endParaRPr lang="en-US"/>
        </a:p>
      </dgm:t>
    </dgm:pt>
    <dgm:pt modelId="{7B2E14A7-FF8F-4106-A39C-C139D434085F}" type="pres">
      <dgm:prSet presAssocID="{0D797A44-B90D-4C9E-8CE3-114684D1E932}" presName="firstChildTx" presStyleLbl="bgAccFollowNode1" presStyleIdx="1" presStyleCnt="3">
        <dgm:presLayoutVars>
          <dgm:bulletEnabled val="1"/>
        </dgm:presLayoutVars>
      </dgm:prSet>
      <dgm:spPr/>
      <dgm:t>
        <a:bodyPr/>
        <a:lstStyle/>
        <a:p>
          <a:endParaRPr lang="en-US"/>
        </a:p>
      </dgm:t>
    </dgm:pt>
    <dgm:pt modelId="{C20D6CD5-7096-4D5C-89E1-A776240086AB}" type="pres">
      <dgm:prSet presAssocID="{0D797A44-B90D-4C9E-8CE3-114684D1E932}" presName="negSpace" presStyleCnt="0"/>
      <dgm:spPr/>
    </dgm:pt>
    <dgm:pt modelId="{66C4B114-3335-46E0-BBCA-2F3F0409EBF5}" type="pres">
      <dgm:prSet presAssocID="{0D797A44-B90D-4C9E-8CE3-114684D1E932}" presName="circle" presStyleLbl="node1" presStyleIdx="1" presStyleCnt="3" custScaleX="98753" custLinFactNeighborX="5899" custLinFactNeighborY="-15583"/>
      <dgm:spPr/>
      <dgm:t>
        <a:bodyPr/>
        <a:lstStyle/>
        <a:p>
          <a:endParaRPr lang="en-US"/>
        </a:p>
      </dgm:t>
    </dgm:pt>
    <dgm:pt modelId="{06A87558-6749-419D-B35B-9C4F428F8A47}" type="pres">
      <dgm:prSet presAssocID="{33D3C5E2-F6D9-408E-8249-E5601366715D}" presName="transSpace" presStyleCnt="0"/>
      <dgm:spPr/>
    </dgm:pt>
    <dgm:pt modelId="{A6F482D6-3A9E-4DC1-8C21-31E883CC01B2}" type="pres">
      <dgm:prSet presAssocID="{FE43653A-612F-46A7-B4CB-E1F7633B24CD}" presName="posSpace" presStyleCnt="0"/>
      <dgm:spPr/>
    </dgm:pt>
    <dgm:pt modelId="{E408C195-21E2-41CD-95BA-5E886BE29B51}" type="pres">
      <dgm:prSet presAssocID="{FE43653A-612F-46A7-B4CB-E1F7633B24CD}" presName="vertFlow" presStyleCnt="0"/>
      <dgm:spPr/>
    </dgm:pt>
    <dgm:pt modelId="{B8675FBA-8534-49D4-B581-E4B929514E6F}" type="pres">
      <dgm:prSet presAssocID="{FE43653A-612F-46A7-B4CB-E1F7633B24CD}" presName="topSpace" presStyleCnt="0"/>
      <dgm:spPr/>
    </dgm:pt>
    <dgm:pt modelId="{49AB6543-6C10-4086-96AE-163F00117F7D}" type="pres">
      <dgm:prSet presAssocID="{FE43653A-612F-46A7-B4CB-E1F7633B24CD}" presName="firstComp" presStyleCnt="0"/>
      <dgm:spPr/>
    </dgm:pt>
    <dgm:pt modelId="{FB729890-7D66-4E07-B270-0313951CA31F}" type="pres">
      <dgm:prSet presAssocID="{FE43653A-612F-46A7-B4CB-E1F7633B24CD}" presName="firstChild" presStyleLbl="bgAccFollowNode1" presStyleIdx="2" presStyleCnt="3" custAng="0" custScaleX="74529" custScaleY="231863" custLinFactNeighborX="-5606" custLinFactNeighborY="9626"/>
      <dgm:spPr/>
      <dgm:t>
        <a:bodyPr/>
        <a:lstStyle/>
        <a:p>
          <a:endParaRPr lang="en-US"/>
        </a:p>
      </dgm:t>
    </dgm:pt>
    <dgm:pt modelId="{3B2A93D7-2593-421F-881E-6604CF4D4708}" type="pres">
      <dgm:prSet presAssocID="{FE43653A-612F-46A7-B4CB-E1F7633B24CD}" presName="firstChildTx" presStyleLbl="bgAccFollowNode1" presStyleIdx="2" presStyleCnt="3">
        <dgm:presLayoutVars>
          <dgm:bulletEnabled val="1"/>
        </dgm:presLayoutVars>
      </dgm:prSet>
      <dgm:spPr/>
      <dgm:t>
        <a:bodyPr/>
        <a:lstStyle/>
        <a:p>
          <a:endParaRPr lang="en-US"/>
        </a:p>
      </dgm:t>
    </dgm:pt>
    <dgm:pt modelId="{923D39BA-E6EA-4C8B-9420-715741F1D212}" type="pres">
      <dgm:prSet presAssocID="{FE43653A-612F-46A7-B4CB-E1F7633B24CD}" presName="negSpace" presStyleCnt="0"/>
      <dgm:spPr/>
    </dgm:pt>
    <dgm:pt modelId="{2155AB0E-B3E7-4314-9DE4-6431B9DC6E22}" type="pres">
      <dgm:prSet presAssocID="{FE43653A-612F-46A7-B4CB-E1F7633B24CD}" presName="circle" presStyleLbl="node1" presStyleIdx="2" presStyleCnt="3" custScaleX="98753" custLinFactNeighborX="18634" custLinFactNeighborY="-20985"/>
      <dgm:spPr/>
      <dgm:t>
        <a:bodyPr/>
        <a:lstStyle/>
        <a:p>
          <a:endParaRPr lang="en-US"/>
        </a:p>
      </dgm:t>
    </dgm:pt>
  </dgm:ptLst>
  <dgm:cxnLst>
    <dgm:cxn modelId="{AF6065F0-538F-48B3-8640-7B78E9E468AB}" type="presOf" srcId="{1ECEF69E-3294-4BEB-B0E5-0705699467BD}" destId="{C468B598-8C27-45D8-A281-876622F5B516}" srcOrd="0" destOrd="0" presId="urn:microsoft.com/office/officeart/2005/8/layout/hList9"/>
    <dgm:cxn modelId="{74DD9D1F-BDFE-4F6D-9376-489EFE145B07}" srcId="{805F4E0B-2228-4D8F-BEA4-44969F4882F1}" destId="{4CFD71E9-849D-4992-B8AC-14538712ED3B}" srcOrd="0" destOrd="0" parTransId="{48C2669B-707A-4494-904B-394415F8B148}" sibTransId="{D909E602-F508-4C80-8BEE-EFD62010B923}"/>
    <dgm:cxn modelId="{4AD77DC6-55FB-4CD4-B47B-A83B4759170A}" type="presOf" srcId="{BD9425EE-3B81-4ABA-B022-00650D5EF625}" destId="{7B2E14A7-FF8F-4106-A39C-C139D434085F}" srcOrd="1" destOrd="0" presId="urn:microsoft.com/office/officeart/2005/8/layout/hList9"/>
    <dgm:cxn modelId="{303BD05A-D9B4-40E0-AE48-73F3D0648BFF}" type="presOf" srcId="{805F4E0B-2228-4D8F-BEA4-44969F4882F1}" destId="{EA61A7EF-E946-454E-BD35-2197D638C9E9}" srcOrd="0" destOrd="0" presId="urn:microsoft.com/office/officeart/2005/8/layout/hList9"/>
    <dgm:cxn modelId="{C9E5A60E-72A9-4A6E-9521-8D12B1AE744D}" srcId="{805F4E0B-2228-4D8F-BEA4-44969F4882F1}" destId="{FE43653A-612F-46A7-B4CB-E1F7633B24CD}" srcOrd="2" destOrd="0" parTransId="{F11C6E08-5A6B-4C04-9A5F-3BF528709B3A}" sibTransId="{2A48D59F-FD42-4D27-9207-1B17B33D6128}"/>
    <dgm:cxn modelId="{1E0878AD-61A2-4639-856C-83081B1B7B17}" type="presOf" srcId="{0D797A44-B90D-4C9E-8CE3-114684D1E932}" destId="{66C4B114-3335-46E0-BBCA-2F3F0409EBF5}" srcOrd="0" destOrd="0" presId="urn:microsoft.com/office/officeart/2005/8/layout/hList9"/>
    <dgm:cxn modelId="{533075FE-9E70-4255-A035-36301596B1E1}" srcId="{805F4E0B-2228-4D8F-BEA4-44969F4882F1}" destId="{0D797A44-B90D-4C9E-8CE3-114684D1E932}" srcOrd="1" destOrd="0" parTransId="{7C11F41E-19A0-4910-A812-30583071A4A5}" sibTransId="{33D3C5E2-F6D9-408E-8249-E5601366715D}"/>
    <dgm:cxn modelId="{93D48FD1-A85A-4B4C-9273-E88D7209F293}" type="presOf" srcId="{1ECEF69E-3294-4BEB-B0E5-0705699467BD}" destId="{B5D9F0DD-6E2B-448D-9C0E-0CBD2179762C}" srcOrd="1" destOrd="0" presId="urn:microsoft.com/office/officeart/2005/8/layout/hList9"/>
    <dgm:cxn modelId="{58D9A197-722D-499B-AEEC-4447CD772EC7}" type="presOf" srcId="{FE43653A-612F-46A7-B4CB-E1F7633B24CD}" destId="{2155AB0E-B3E7-4314-9DE4-6431B9DC6E22}" srcOrd="0" destOrd="0" presId="urn:microsoft.com/office/officeart/2005/8/layout/hList9"/>
    <dgm:cxn modelId="{A4E07253-C573-4939-A650-81EA89FA1D7D}" type="presOf" srcId="{0433EBFE-2FDD-4E4C-96F2-9A4D2DB09723}" destId="{3B2A93D7-2593-421F-881E-6604CF4D4708}" srcOrd="1" destOrd="0" presId="urn:microsoft.com/office/officeart/2005/8/layout/hList9"/>
    <dgm:cxn modelId="{3790FCD4-9C69-4373-BBD4-6D5763BAB2DC}" type="presOf" srcId="{BD9425EE-3B81-4ABA-B022-00650D5EF625}" destId="{72470D53-9783-4D33-871B-DDE70164D604}" srcOrd="0" destOrd="0" presId="urn:microsoft.com/office/officeart/2005/8/layout/hList9"/>
    <dgm:cxn modelId="{C602A224-34E4-42E9-B304-A606960E9319}" type="presOf" srcId="{0433EBFE-2FDD-4E4C-96F2-9A4D2DB09723}" destId="{FB729890-7D66-4E07-B270-0313951CA31F}" srcOrd="0" destOrd="0" presId="urn:microsoft.com/office/officeart/2005/8/layout/hList9"/>
    <dgm:cxn modelId="{19753EB6-23BF-42FF-AF6B-16D4BFD4FC71}" type="presOf" srcId="{4CFD71E9-849D-4992-B8AC-14538712ED3B}" destId="{69BEDF3C-508A-489E-AA9F-32FD7F0FA797}" srcOrd="0" destOrd="0" presId="urn:microsoft.com/office/officeart/2005/8/layout/hList9"/>
    <dgm:cxn modelId="{7F77E317-C10C-4FB4-85F1-31E40F42E62A}" srcId="{FE43653A-612F-46A7-B4CB-E1F7633B24CD}" destId="{0433EBFE-2FDD-4E4C-96F2-9A4D2DB09723}" srcOrd="0" destOrd="0" parTransId="{A1FCE1E7-3411-43FA-9945-1DBB85FFE53B}" sibTransId="{6E2EF6CC-7B74-47E3-AC41-EDB798889506}"/>
    <dgm:cxn modelId="{505E6F50-F417-4BCD-81DD-5D123B25589E}" srcId="{4CFD71E9-849D-4992-B8AC-14538712ED3B}" destId="{1ECEF69E-3294-4BEB-B0E5-0705699467BD}" srcOrd="0" destOrd="0" parTransId="{127CFED4-EF59-47E9-9FEE-850A34562D80}" sibTransId="{02860FAB-6306-4E58-A137-FFACC64B2ACE}"/>
    <dgm:cxn modelId="{82BDEA9E-2E4F-4448-A845-C24CE882BC9B}" srcId="{0D797A44-B90D-4C9E-8CE3-114684D1E932}" destId="{BD9425EE-3B81-4ABA-B022-00650D5EF625}" srcOrd="0" destOrd="0" parTransId="{50E34742-E992-498E-A5FA-3FEFC80A2146}" sibTransId="{74B669F9-7139-4864-B409-A327E79BB7EC}"/>
    <dgm:cxn modelId="{AF4CF5E2-08C5-4290-AFAC-0F12CE476C4E}" type="presParOf" srcId="{EA61A7EF-E946-454E-BD35-2197D638C9E9}" destId="{01C7481C-1246-4BE0-8BC5-E8A8D8F9BF9F}" srcOrd="0" destOrd="0" presId="urn:microsoft.com/office/officeart/2005/8/layout/hList9"/>
    <dgm:cxn modelId="{CF867726-F9BA-4246-AC11-E2E6FDFC94E3}" type="presParOf" srcId="{EA61A7EF-E946-454E-BD35-2197D638C9E9}" destId="{4C9543EE-0A19-47C9-8451-D73FADF983B8}" srcOrd="1" destOrd="0" presId="urn:microsoft.com/office/officeart/2005/8/layout/hList9"/>
    <dgm:cxn modelId="{5BC40903-1E9C-457D-B94D-4401196CA289}" type="presParOf" srcId="{4C9543EE-0A19-47C9-8451-D73FADF983B8}" destId="{DC1AEC6A-FFAF-432F-A5EC-099AA40F49BC}" srcOrd="0" destOrd="0" presId="urn:microsoft.com/office/officeart/2005/8/layout/hList9"/>
    <dgm:cxn modelId="{8AEF0952-25BE-4355-B537-771302A1E54A}" type="presParOf" srcId="{4C9543EE-0A19-47C9-8451-D73FADF983B8}" destId="{7C688747-4F9F-49DB-81ED-E91E43F62E3F}" srcOrd="1" destOrd="0" presId="urn:microsoft.com/office/officeart/2005/8/layout/hList9"/>
    <dgm:cxn modelId="{D24E6D24-FBA3-41BB-BD44-D8D7052AB09A}" type="presParOf" srcId="{7C688747-4F9F-49DB-81ED-E91E43F62E3F}" destId="{C468B598-8C27-45D8-A281-876622F5B516}" srcOrd="0" destOrd="0" presId="urn:microsoft.com/office/officeart/2005/8/layout/hList9"/>
    <dgm:cxn modelId="{039EFC58-D00C-4EA1-89FC-205C095BAD5A}" type="presParOf" srcId="{7C688747-4F9F-49DB-81ED-E91E43F62E3F}" destId="{B5D9F0DD-6E2B-448D-9C0E-0CBD2179762C}" srcOrd="1" destOrd="0" presId="urn:microsoft.com/office/officeart/2005/8/layout/hList9"/>
    <dgm:cxn modelId="{61103744-109B-4BE5-9DA6-2EB45D68B81B}" type="presParOf" srcId="{EA61A7EF-E946-454E-BD35-2197D638C9E9}" destId="{7F757005-5F2F-494F-8048-38DBB89C61FE}" srcOrd="2" destOrd="0" presId="urn:microsoft.com/office/officeart/2005/8/layout/hList9"/>
    <dgm:cxn modelId="{5B943CD8-072E-4E62-8642-7355DD8289AD}" type="presParOf" srcId="{EA61A7EF-E946-454E-BD35-2197D638C9E9}" destId="{69BEDF3C-508A-489E-AA9F-32FD7F0FA797}" srcOrd="3" destOrd="0" presId="urn:microsoft.com/office/officeart/2005/8/layout/hList9"/>
    <dgm:cxn modelId="{03C2E12A-19FC-41C8-B187-C5678E263BD7}" type="presParOf" srcId="{EA61A7EF-E946-454E-BD35-2197D638C9E9}" destId="{2FA0995C-DBBA-4AA9-9062-6C863A0D682A}" srcOrd="4" destOrd="0" presId="urn:microsoft.com/office/officeart/2005/8/layout/hList9"/>
    <dgm:cxn modelId="{604306CC-C5EC-4C94-A211-9E65AB801CC0}" type="presParOf" srcId="{EA61A7EF-E946-454E-BD35-2197D638C9E9}" destId="{F42D80AF-F51C-4310-93C0-0DAD98767B45}" srcOrd="5" destOrd="0" presId="urn:microsoft.com/office/officeart/2005/8/layout/hList9"/>
    <dgm:cxn modelId="{975D1BC5-56D8-4906-A04C-D6BC984CCC6F}" type="presParOf" srcId="{EA61A7EF-E946-454E-BD35-2197D638C9E9}" destId="{AC4923EC-D6DD-4120-8C41-7B82CB17C314}" srcOrd="6" destOrd="0" presId="urn:microsoft.com/office/officeart/2005/8/layout/hList9"/>
    <dgm:cxn modelId="{372A1B12-E04E-4701-8839-9529EC5ED0DE}" type="presParOf" srcId="{AC4923EC-D6DD-4120-8C41-7B82CB17C314}" destId="{497C0358-8C67-4343-A29B-20FC9BFB0DB9}" srcOrd="0" destOrd="0" presId="urn:microsoft.com/office/officeart/2005/8/layout/hList9"/>
    <dgm:cxn modelId="{902755C3-06FE-47A6-AA1A-0EE6254652BF}" type="presParOf" srcId="{AC4923EC-D6DD-4120-8C41-7B82CB17C314}" destId="{796ED0F7-6F2C-4DE1-93AD-E8A6F868F65E}" srcOrd="1" destOrd="0" presId="urn:microsoft.com/office/officeart/2005/8/layout/hList9"/>
    <dgm:cxn modelId="{EF30676F-E77F-4807-958E-483CE64B4E5F}" type="presParOf" srcId="{796ED0F7-6F2C-4DE1-93AD-E8A6F868F65E}" destId="{72470D53-9783-4D33-871B-DDE70164D604}" srcOrd="0" destOrd="0" presId="urn:microsoft.com/office/officeart/2005/8/layout/hList9"/>
    <dgm:cxn modelId="{17523553-9651-4B93-BBC4-D412315AD243}" type="presParOf" srcId="{796ED0F7-6F2C-4DE1-93AD-E8A6F868F65E}" destId="{7B2E14A7-FF8F-4106-A39C-C139D434085F}" srcOrd="1" destOrd="0" presId="urn:microsoft.com/office/officeart/2005/8/layout/hList9"/>
    <dgm:cxn modelId="{7B357F76-42C1-4475-A80F-7F92FA1AC1AA}" type="presParOf" srcId="{EA61A7EF-E946-454E-BD35-2197D638C9E9}" destId="{C20D6CD5-7096-4D5C-89E1-A776240086AB}" srcOrd="7" destOrd="0" presId="urn:microsoft.com/office/officeart/2005/8/layout/hList9"/>
    <dgm:cxn modelId="{FD1EED5D-3889-4DCE-852D-51B29FD8C0B7}" type="presParOf" srcId="{EA61A7EF-E946-454E-BD35-2197D638C9E9}" destId="{66C4B114-3335-46E0-BBCA-2F3F0409EBF5}" srcOrd="8" destOrd="0" presId="urn:microsoft.com/office/officeart/2005/8/layout/hList9"/>
    <dgm:cxn modelId="{B8545166-2379-40F5-8844-BF3919E61997}" type="presParOf" srcId="{EA61A7EF-E946-454E-BD35-2197D638C9E9}" destId="{06A87558-6749-419D-B35B-9C4F428F8A47}" srcOrd="9" destOrd="0" presId="urn:microsoft.com/office/officeart/2005/8/layout/hList9"/>
    <dgm:cxn modelId="{767D9ED7-42E5-47D7-BCF1-287E5FCE0358}" type="presParOf" srcId="{EA61A7EF-E946-454E-BD35-2197D638C9E9}" destId="{A6F482D6-3A9E-4DC1-8C21-31E883CC01B2}" srcOrd="10" destOrd="0" presId="urn:microsoft.com/office/officeart/2005/8/layout/hList9"/>
    <dgm:cxn modelId="{8FFA60A5-31A6-41F9-A45C-6D9CF6B99200}" type="presParOf" srcId="{EA61A7EF-E946-454E-BD35-2197D638C9E9}" destId="{E408C195-21E2-41CD-95BA-5E886BE29B51}" srcOrd="11" destOrd="0" presId="urn:microsoft.com/office/officeart/2005/8/layout/hList9"/>
    <dgm:cxn modelId="{17B058EA-47DF-47B0-8969-DD8BEF8FDDC4}" type="presParOf" srcId="{E408C195-21E2-41CD-95BA-5E886BE29B51}" destId="{B8675FBA-8534-49D4-B581-E4B929514E6F}" srcOrd="0" destOrd="0" presId="urn:microsoft.com/office/officeart/2005/8/layout/hList9"/>
    <dgm:cxn modelId="{E0746D98-0146-41F9-B0AE-25F7E6E14156}" type="presParOf" srcId="{E408C195-21E2-41CD-95BA-5E886BE29B51}" destId="{49AB6543-6C10-4086-96AE-163F00117F7D}" srcOrd="1" destOrd="0" presId="urn:microsoft.com/office/officeart/2005/8/layout/hList9"/>
    <dgm:cxn modelId="{01D68A2F-9B71-4B1E-8A75-BBBEA46BB808}" type="presParOf" srcId="{49AB6543-6C10-4086-96AE-163F00117F7D}" destId="{FB729890-7D66-4E07-B270-0313951CA31F}" srcOrd="0" destOrd="0" presId="urn:microsoft.com/office/officeart/2005/8/layout/hList9"/>
    <dgm:cxn modelId="{10DDD95F-3987-448F-BEB8-10455E97A4C4}" type="presParOf" srcId="{49AB6543-6C10-4086-96AE-163F00117F7D}" destId="{3B2A93D7-2593-421F-881E-6604CF4D4708}" srcOrd="1" destOrd="0" presId="urn:microsoft.com/office/officeart/2005/8/layout/hList9"/>
    <dgm:cxn modelId="{48316230-B3FB-43EF-8857-A87A0B387335}" type="presParOf" srcId="{EA61A7EF-E946-454E-BD35-2197D638C9E9}" destId="{923D39BA-E6EA-4C8B-9420-715741F1D212}" srcOrd="12" destOrd="0" presId="urn:microsoft.com/office/officeart/2005/8/layout/hList9"/>
    <dgm:cxn modelId="{008F6312-C063-4EBB-8005-B2B6952BAD35}" type="presParOf" srcId="{EA61A7EF-E946-454E-BD35-2197D638C9E9}" destId="{2155AB0E-B3E7-4314-9DE4-6431B9DC6E22}"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D06DED-350D-4ABC-9435-012ADEF153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B0978C-6C1A-40F5-9392-8AE346F716FC}">
      <dgm:prSet custT="1"/>
      <dgm:spPr/>
      <dgm:t>
        <a:bodyPr/>
        <a:lstStyle/>
        <a:p>
          <a:pPr rtl="0"/>
          <a:r>
            <a:rPr lang="en-US" sz="2800" b="1" dirty="0"/>
            <a:t>Dividend</a:t>
          </a:r>
          <a:endParaRPr lang="en-US" sz="2800" dirty="0"/>
        </a:p>
      </dgm:t>
    </dgm:pt>
    <dgm:pt modelId="{7D011588-CD25-46DF-871B-8B47FBA8B80C}" type="parTrans" cxnId="{4BCE9765-E299-4A6F-BA7D-99DBA79ECCFB}">
      <dgm:prSet/>
      <dgm:spPr/>
      <dgm:t>
        <a:bodyPr/>
        <a:lstStyle/>
        <a:p>
          <a:endParaRPr lang="en-US"/>
        </a:p>
      </dgm:t>
    </dgm:pt>
    <dgm:pt modelId="{407A55B7-5F1F-4B78-9A8F-FE3F9CFC34FB}" type="sibTrans" cxnId="{4BCE9765-E299-4A6F-BA7D-99DBA79ECCFB}">
      <dgm:prSet/>
      <dgm:spPr/>
      <dgm:t>
        <a:bodyPr/>
        <a:lstStyle/>
        <a:p>
          <a:endParaRPr lang="en-US"/>
        </a:p>
      </dgm:t>
    </dgm:pt>
    <dgm:pt modelId="{07351F5D-045A-485F-A500-305E2DD5F782}" type="pres">
      <dgm:prSet presAssocID="{D6D06DED-350D-4ABC-9435-012ADEF1534B}" presName="linear" presStyleCnt="0">
        <dgm:presLayoutVars>
          <dgm:animLvl val="lvl"/>
          <dgm:resizeHandles val="exact"/>
        </dgm:presLayoutVars>
      </dgm:prSet>
      <dgm:spPr/>
      <dgm:t>
        <a:bodyPr/>
        <a:lstStyle/>
        <a:p>
          <a:endParaRPr lang="en-US"/>
        </a:p>
      </dgm:t>
    </dgm:pt>
    <dgm:pt modelId="{C590D0FC-73EE-4A23-95BE-823DAF3FBF0B}" type="pres">
      <dgm:prSet presAssocID="{3FB0978C-6C1A-40F5-9392-8AE346F716FC}" presName="parentText" presStyleLbl="node1" presStyleIdx="0" presStyleCnt="1">
        <dgm:presLayoutVars>
          <dgm:chMax val="0"/>
          <dgm:bulletEnabled val="1"/>
        </dgm:presLayoutVars>
      </dgm:prSet>
      <dgm:spPr/>
      <dgm:t>
        <a:bodyPr/>
        <a:lstStyle/>
        <a:p>
          <a:endParaRPr lang="en-US"/>
        </a:p>
      </dgm:t>
    </dgm:pt>
  </dgm:ptLst>
  <dgm:cxnLst>
    <dgm:cxn modelId="{5DF53A14-243A-44B4-88B9-6069388B1387}" type="presOf" srcId="{D6D06DED-350D-4ABC-9435-012ADEF1534B}" destId="{07351F5D-045A-485F-A500-305E2DD5F782}" srcOrd="0" destOrd="0" presId="urn:microsoft.com/office/officeart/2005/8/layout/vList2"/>
    <dgm:cxn modelId="{4BCE9765-E299-4A6F-BA7D-99DBA79ECCFB}" srcId="{D6D06DED-350D-4ABC-9435-012ADEF1534B}" destId="{3FB0978C-6C1A-40F5-9392-8AE346F716FC}" srcOrd="0" destOrd="0" parTransId="{7D011588-CD25-46DF-871B-8B47FBA8B80C}" sibTransId="{407A55B7-5F1F-4B78-9A8F-FE3F9CFC34FB}"/>
    <dgm:cxn modelId="{1E0894A2-A391-4385-AD06-AB640B650DB6}" type="presOf" srcId="{3FB0978C-6C1A-40F5-9392-8AE346F716FC}" destId="{C590D0FC-73EE-4A23-95BE-823DAF3FBF0B}" srcOrd="0" destOrd="0" presId="urn:microsoft.com/office/officeart/2005/8/layout/vList2"/>
    <dgm:cxn modelId="{1E20A2CE-895C-4FAC-8CF2-9ABD407A3707}" type="presParOf" srcId="{07351F5D-045A-485F-A500-305E2DD5F782}" destId="{C590D0FC-73EE-4A23-95BE-823DAF3FBF0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B3CE194-AD8E-4FBB-851E-22A16E5F4EA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5F6A981-72E7-4CDF-9B55-AE8ED4ED4A84}">
      <dgm:prSet/>
      <dgm:spPr>
        <a:solidFill>
          <a:schemeClr val="accent1"/>
        </a:solidFill>
      </dgm:spPr>
      <dgm:t>
        <a:bodyPr/>
        <a:lstStyle/>
        <a:p>
          <a:pPr rtl="0"/>
          <a:r>
            <a:rPr lang="en-US" dirty="0"/>
            <a:t>Dividend Policy provides liberal payout</a:t>
          </a:r>
        </a:p>
      </dgm:t>
    </dgm:pt>
    <dgm:pt modelId="{286A0A1D-AB12-4E5A-841A-977F733C2915}" type="parTrans" cxnId="{14BA1B0B-5B0F-403D-9F7B-7221F1981B90}">
      <dgm:prSet/>
      <dgm:spPr/>
      <dgm:t>
        <a:bodyPr/>
        <a:lstStyle/>
        <a:p>
          <a:endParaRPr lang="en-US"/>
        </a:p>
      </dgm:t>
    </dgm:pt>
    <dgm:pt modelId="{6A36A3F6-4C73-4C18-A16A-2F9A3097B391}" type="sibTrans" cxnId="{14BA1B0B-5B0F-403D-9F7B-7221F1981B90}">
      <dgm:prSet/>
      <dgm:spPr/>
      <dgm:t>
        <a:bodyPr/>
        <a:lstStyle/>
        <a:p>
          <a:endParaRPr lang="en-US"/>
        </a:p>
      </dgm:t>
    </dgm:pt>
    <dgm:pt modelId="{E12091B1-3891-4D81-9E75-6E0908FD6D2B}">
      <dgm:prSet/>
      <dgm:spPr>
        <a:solidFill>
          <a:schemeClr val="accent1"/>
        </a:solidFill>
      </dgm:spPr>
      <dgm:t>
        <a:bodyPr/>
        <a:lstStyle/>
        <a:p>
          <a:pPr rtl="0"/>
          <a:r>
            <a:rPr lang="en-US"/>
            <a:t>Track record of last five years</a:t>
          </a:r>
        </a:p>
      </dgm:t>
    </dgm:pt>
    <dgm:pt modelId="{DF5B0F46-9C5B-422E-B562-4FACA887264B}" type="parTrans" cxnId="{08F121DA-8EFD-487B-85D0-07329A736D8D}">
      <dgm:prSet/>
      <dgm:spPr/>
      <dgm:t>
        <a:bodyPr/>
        <a:lstStyle/>
        <a:p>
          <a:endParaRPr lang="en-US"/>
        </a:p>
      </dgm:t>
    </dgm:pt>
    <dgm:pt modelId="{084CAA5E-D967-4D78-97A3-F90BB10329E6}" type="sibTrans" cxnId="{08F121DA-8EFD-487B-85D0-07329A736D8D}">
      <dgm:prSet/>
      <dgm:spPr/>
      <dgm:t>
        <a:bodyPr/>
        <a:lstStyle/>
        <a:p>
          <a:endParaRPr lang="en-US"/>
        </a:p>
      </dgm:t>
    </dgm:pt>
    <dgm:pt modelId="{52288B20-B967-4DC5-A1A4-2AFDA8D34728}" type="pres">
      <dgm:prSet presAssocID="{3B3CE194-AD8E-4FBB-851E-22A16E5F4EA1}" presName="linear" presStyleCnt="0">
        <dgm:presLayoutVars>
          <dgm:animLvl val="lvl"/>
          <dgm:resizeHandles val="exact"/>
        </dgm:presLayoutVars>
      </dgm:prSet>
      <dgm:spPr/>
      <dgm:t>
        <a:bodyPr/>
        <a:lstStyle/>
        <a:p>
          <a:endParaRPr lang="en-US"/>
        </a:p>
      </dgm:t>
    </dgm:pt>
    <dgm:pt modelId="{7F730E42-EEA6-4C60-A050-7504D8BECAB1}" type="pres">
      <dgm:prSet presAssocID="{35F6A981-72E7-4CDF-9B55-AE8ED4ED4A84}" presName="parentText" presStyleLbl="node1" presStyleIdx="0" presStyleCnt="2">
        <dgm:presLayoutVars>
          <dgm:chMax val="0"/>
          <dgm:bulletEnabled val="1"/>
        </dgm:presLayoutVars>
      </dgm:prSet>
      <dgm:spPr/>
      <dgm:t>
        <a:bodyPr/>
        <a:lstStyle/>
        <a:p>
          <a:endParaRPr lang="en-US"/>
        </a:p>
      </dgm:t>
    </dgm:pt>
    <dgm:pt modelId="{279D0CEE-FBAB-428D-96A8-BCD2FDFB34FE}" type="pres">
      <dgm:prSet presAssocID="{6A36A3F6-4C73-4C18-A16A-2F9A3097B391}" presName="spacer" presStyleCnt="0"/>
      <dgm:spPr/>
    </dgm:pt>
    <dgm:pt modelId="{B18DEC63-C3CA-4BE2-BCDB-F9D487ACC760}" type="pres">
      <dgm:prSet presAssocID="{E12091B1-3891-4D81-9E75-6E0908FD6D2B}" presName="parentText" presStyleLbl="node1" presStyleIdx="1" presStyleCnt="2">
        <dgm:presLayoutVars>
          <dgm:chMax val="0"/>
          <dgm:bulletEnabled val="1"/>
        </dgm:presLayoutVars>
      </dgm:prSet>
      <dgm:spPr/>
      <dgm:t>
        <a:bodyPr/>
        <a:lstStyle/>
        <a:p>
          <a:endParaRPr lang="en-US"/>
        </a:p>
      </dgm:t>
    </dgm:pt>
  </dgm:ptLst>
  <dgm:cxnLst>
    <dgm:cxn modelId="{14BA1B0B-5B0F-403D-9F7B-7221F1981B90}" srcId="{3B3CE194-AD8E-4FBB-851E-22A16E5F4EA1}" destId="{35F6A981-72E7-4CDF-9B55-AE8ED4ED4A84}" srcOrd="0" destOrd="0" parTransId="{286A0A1D-AB12-4E5A-841A-977F733C2915}" sibTransId="{6A36A3F6-4C73-4C18-A16A-2F9A3097B391}"/>
    <dgm:cxn modelId="{08F121DA-8EFD-487B-85D0-07329A736D8D}" srcId="{3B3CE194-AD8E-4FBB-851E-22A16E5F4EA1}" destId="{E12091B1-3891-4D81-9E75-6E0908FD6D2B}" srcOrd="1" destOrd="0" parTransId="{DF5B0F46-9C5B-422E-B562-4FACA887264B}" sibTransId="{084CAA5E-D967-4D78-97A3-F90BB10329E6}"/>
    <dgm:cxn modelId="{2A9BA4B4-3D78-4917-B998-17A409CA2192}" type="presOf" srcId="{E12091B1-3891-4D81-9E75-6E0908FD6D2B}" destId="{B18DEC63-C3CA-4BE2-BCDB-F9D487ACC760}" srcOrd="0" destOrd="0" presId="urn:microsoft.com/office/officeart/2005/8/layout/vList2"/>
    <dgm:cxn modelId="{FFD472E4-8A91-4A8F-A1B8-F2F94BEEF71B}" type="presOf" srcId="{3B3CE194-AD8E-4FBB-851E-22A16E5F4EA1}" destId="{52288B20-B967-4DC5-A1A4-2AFDA8D34728}" srcOrd="0" destOrd="0" presId="urn:microsoft.com/office/officeart/2005/8/layout/vList2"/>
    <dgm:cxn modelId="{17361B2F-1A69-48B9-BD56-050FBC7E09E8}" type="presOf" srcId="{35F6A981-72E7-4CDF-9B55-AE8ED4ED4A84}" destId="{7F730E42-EEA6-4C60-A050-7504D8BECAB1}" srcOrd="0" destOrd="0" presId="urn:microsoft.com/office/officeart/2005/8/layout/vList2"/>
    <dgm:cxn modelId="{0856C5E5-193E-492D-9F80-FF0DDA30DD95}" type="presParOf" srcId="{52288B20-B967-4DC5-A1A4-2AFDA8D34728}" destId="{7F730E42-EEA6-4C60-A050-7504D8BECAB1}" srcOrd="0" destOrd="0" presId="urn:microsoft.com/office/officeart/2005/8/layout/vList2"/>
    <dgm:cxn modelId="{AB5BAF71-6A99-464E-BBD4-7BA2302A39AE}" type="presParOf" srcId="{52288B20-B967-4DC5-A1A4-2AFDA8D34728}" destId="{279D0CEE-FBAB-428D-96A8-BCD2FDFB34FE}" srcOrd="1" destOrd="0" presId="urn:microsoft.com/office/officeart/2005/8/layout/vList2"/>
    <dgm:cxn modelId="{72F8CB06-15C1-4B0E-9A13-C314A923F27A}" type="presParOf" srcId="{52288B20-B967-4DC5-A1A4-2AFDA8D34728}" destId="{B18DEC63-C3CA-4BE2-BCDB-F9D487ACC760}"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BFFB08-0FF7-4F1C-AB8B-4480CB328E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CC0DD9-F765-4C74-9B0C-1A4EE4301C41}">
      <dgm:prSet custT="1"/>
      <dgm:spPr/>
      <dgm:t>
        <a:bodyPr/>
        <a:lstStyle/>
        <a:p>
          <a:pPr rtl="0"/>
          <a:r>
            <a:rPr lang="en-US" sz="2800" b="1" dirty="0"/>
            <a:t>Acquisition of Equity in Other CGDs</a:t>
          </a:r>
          <a:endParaRPr lang="en-US" sz="2800" dirty="0"/>
        </a:p>
      </dgm:t>
    </dgm:pt>
    <dgm:pt modelId="{A779E123-5BE6-4A40-9327-B477F7124CAF}" type="parTrans" cxnId="{8C3F2D69-A431-4B58-B7B0-D321A7A08C81}">
      <dgm:prSet/>
      <dgm:spPr/>
      <dgm:t>
        <a:bodyPr/>
        <a:lstStyle/>
        <a:p>
          <a:endParaRPr lang="en-US"/>
        </a:p>
      </dgm:t>
    </dgm:pt>
    <dgm:pt modelId="{ED31501E-DCE7-4201-9E67-1D2275593983}" type="sibTrans" cxnId="{8C3F2D69-A431-4B58-B7B0-D321A7A08C81}">
      <dgm:prSet/>
      <dgm:spPr/>
      <dgm:t>
        <a:bodyPr/>
        <a:lstStyle/>
        <a:p>
          <a:endParaRPr lang="en-US"/>
        </a:p>
      </dgm:t>
    </dgm:pt>
    <dgm:pt modelId="{87074131-9046-456D-B16A-06D3F1CF969E}" type="pres">
      <dgm:prSet presAssocID="{B5BFFB08-0FF7-4F1C-AB8B-4480CB328E2C}" presName="linear" presStyleCnt="0">
        <dgm:presLayoutVars>
          <dgm:animLvl val="lvl"/>
          <dgm:resizeHandles val="exact"/>
        </dgm:presLayoutVars>
      </dgm:prSet>
      <dgm:spPr/>
      <dgm:t>
        <a:bodyPr/>
        <a:lstStyle/>
        <a:p>
          <a:endParaRPr lang="en-US"/>
        </a:p>
      </dgm:t>
    </dgm:pt>
    <dgm:pt modelId="{F9A478F7-7A17-4F24-B907-1B1DE2DFBD9C}" type="pres">
      <dgm:prSet presAssocID="{55CC0DD9-F765-4C74-9B0C-1A4EE4301C41}" presName="parentText" presStyleLbl="node1" presStyleIdx="0" presStyleCnt="1">
        <dgm:presLayoutVars>
          <dgm:chMax val="0"/>
          <dgm:bulletEnabled val="1"/>
        </dgm:presLayoutVars>
      </dgm:prSet>
      <dgm:spPr/>
      <dgm:t>
        <a:bodyPr/>
        <a:lstStyle/>
        <a:p>
          <a:endParaRPr lang="en-US"/>
        </a:p>
      </dgm:t>
    </dgm:pt>
  </dgm:ptLst>
  <dgm:cxnLst>
    <dgm:cxn modelId="{C1A7CD0C-220C-4266-B50E-F12928803F6F}" type="presOf" srcId="{B5BFFB08-0FF7-4F1C-AB8B-4480CB328E2C}" destId="{87074131-9046-456D-B16A-06D3F1CF969E}" srcOrd="0" destOrd="0" presId="urn:microsoft.com/office/officeart/2005/8/layout/vList2"/>
    <dgm:cxn modelId="{D13AEED3-D010-405C-B4D6-4031559FBB44}" type="presOf" srcId="{55CC0DD9-F765-4C74-9B0C-1A4EE4301C41}" destId="{F9A478F7-7A17-4F24-B907-1B1DE2DFBD9C}" srcOrd="0" destOrd="0" presId="urn:microsoft.com/office/officeart/2005/8/layout/vList2"/>
    <dgm:cxn modelId="{8C3F2D69-A431-4B58-B7B0-D321A7A08C81}" srcId="{B5BFFB08-0FF7-4F1C-AB8B-4480CB328E2C}" destId="{55CC0DD9-F765-4C74-9B0C-1A4EE4301C41}" srcOrd="0" destOrd="0" parTransId="{A779E123-5BE6-4A40-9327-B477F7124CAF}" sibTransId="{ED31501E-DCE7-4201-9E67-1D2275593983}"/>
    <dgm:cxn modelId="{7765BE9E-F8AD-4380-86D5-8F6501E74CD2}" type="presParOf" srcId="{87074131-9046-456D-B16A-06D3F1CF969E}" destId="{F9A478F7-7A17-4F24-B907-1B1DE2DFBD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552A8CE-753E-43B4-8C36-9E517446821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21BE145-469F-4B19-95C0-11194807A18B}">
      <dgm:prSet/>
      <dgm:spPr/>
      <dgm:t>
        <a:bodyPr/>
        <a:lstStyle/>
        <a:p>
          <a:pPr algn="just" rtl="0"/>
          <a:r>
            <a:rPr lang="en-US" dirty="0"/>
            <a:t>IGL  has acquired 50% equity share capital of Central UP Gas Limited (CUGL)  at a price of </a:t>
          </a:r>
          <a:r>
            <a:rPr lang="en-US" dirty="0" err="1"/>
            <a:t>Rs</a:t>
          </a:r>
          <a:r>
            <a:rPr lang="en-US" dirty="0"/>
            <a:t>. 23 per equity share aggregating to Rs.68 crores.  CUGL is engaged in the CGD business in the cities of Kanpur and Bareilly, </a:t>
          </a:r>
          <a:r>
            <a:rPr lang="en-US" dirty="0" err="1"/>
            <a:t>Unnao</a:t>
          </a:r>
          <a:r>
            <a:rPr lang="en-US" dirty="0"/>
            <a:t> &amp; Jhansi in Uttar Pradesh. </a:t>
          </a:r>
        </a:p>
      </dgm:t>
    </dgm:pt>
    <dgm:pt modelId="{D11FBF87-86C6-43CA-A7A7-86EB7F9F87C5}" type="parTrans" cxnId="{A8EF5C32-C585-4D3C-9708-5DDB5AF3548A}">
      <dgm:prSet/>
      <dgm:spPr/>
      <dgm:t>
        <a:bodyPr/>
        <a:lstStyle/>
        <a:p>
          <a:endParaRPr lang="en-US"/>
        </a:p>
      </dgm:t>
    </dgm:pt>
    <dgm:pt modelId="{AC8260D1-0792-4EE1-93C1-9926252A94BD}" type="sibTrans" cxnId="{A8EF5C32-C585-4D3C-9708-5DDB5AF3548A}">
      <dgm:prSet/>
      <dgm:spPr/>
      <dgm:t>
        <a:bodyPr/>
        <a:lstStyle/>
        <a:p>
          <a:endParaRPr lang="en-US"/>
        </a:p>
      </dgm:t>
    </dgm:pt>
    <dgm:pt modelId="{FBDA6615-86DE-48F2-AFC8-56E5D6727FF4}">
      <dgm:prSet/>
      <dgm:spPr/>
      <dgm:t>
        <a:bodyPr/>
        <a:lstStyle/>
        <a:p>
          <a:pPr algn="just" rtl="0"/>
          <a:r>
            <a:rPr lang="en-US" dirty="0"/>
            <a:t>IGL has acquired 50% equity share capital of Maharashtra Natural  Gas Limited (MNGL) at a price of Rs.38 per equity share aggregating to Rs.190 crores.  MNGL is engaged in the CGD business in the city of Pune, Pimpri-Chinchwad, </a:t>
          </a:r>
          <a:r>
            <a:rPr lang="en-US" dirty="0" err="1"/>
            <a:t>Talegaon</a:t>
          </a:r>
          <a:r>
            <a:rPr lang="en-US" dirty="0"/>
            <a:t>, </a:t>
          </a:r>
          <a:r>
            <a:rPr lang="en-US" dirty="0" err="1"/>
            <a:t>Chakan</a:t>
          </a:r>
          <a:r>
            <a:rPr lang="en-US" dirty="0"/>
            <a:t> and </a:t>
          </a:r>
          <a:r>
            <a:rPr lang="en-US" dirty="0" err="1"/>
            <a:t>Hinjewadi</a:t>
          </a:r>
          <a:r>
            <a:rPr lang="en-US" dirty="0"/>
            <a:t>.</a:t>
          </a:r>
        </a:p>
      </dgm:t>
    </dgm:pt>
    <dgm:pt modelId="{D5869255-4BFC-48A8-A48D-D4E6A7E9F73A}" type="parTrans" cxnId="{35328907-8C03-42E2-90E9-13A0A91CE96B}">
      <dgm:prSet/>
      <dgm:spPr/>
      <dgm:t>
        <a:bodyPr/>
        <a:lstStyle/>
        <a:p>
          <a:endParaRPr lang="en-US"/>
        </a:p>
      </dgm:t>
    </dgm:pt>
    <dgm:pt modelId="{38EC559B-4ED3-4C70-B558-F5BA4A48F5FC}" type="sibTrans" cxnId="{35328907-8C03-42E2-90E9-13A0A91CE96B}">
      <dgm:prSet/>
      <dgm:spPr/>
      <dgm:t>
        <a:bodyPr/>
        <a:lstStyle/>
        <a:p>
          <a:endParaRPr lang="en-US"/>
        </a:p>
      </dgm:t>
    </dgm:pt>
    <dgm:pt modelId="{80511E09-DA01-45BD-A6C9-4EFCA9E9D819}" type="pres">
      <dgm:prSet presAssocID="{4552A8CE-753E-43B4-8C36-9E517446821F}" presName="linear" presStyleCnt="0">
        <dgm:presLayoutVars>
          <dgm:animLvl val="lvl"/>
          <dgm:resizeHandles val="exact"/>
        </dgm:presLayoutVars>
      </dgm:prSet>
      <dgm:spPr/>
      <dgm:t>
        <a:bodyPr/>
        <a:lstStyle/>
        <a:p>
          <a:endParaRPr lang="en-US"/>
        </a:p>
      </dgm:t>
    </dgm:pt>
    <dgm:pt modelId="{A26A5F04-B28C-4DD9-AADD-14AB5DC6E1C1}" type="pres">
      <dgm:prSet presAssocID="{D21BE145-469F-4B19-95C0-11194807A18B}" presName="parentText" presStyleLbl="node1" presStyleIdx="0" presStyleCnt="2">
        <dgm:presLayoutVars>
          <dgm:chMax val="0"/>
          <dgm:bulletEnabled val="1"/>
        </dgm:presLayoutVars>
      </dgm:prSet>
      <dgm:spPr/>
      <dgm:t>
        <a:bodyPr/>
        <a:lstStyle/>
        <a:p>
          <a:endParaRPr lang="en-US"/>
        </a:p>
      </dgm:t>
    </dgm:pt>
    <dgm:pt modelId="{11FC08D2-6433-4158-A8A4-96ADD999CB37}" type="pres">
      <dgm:prSet presAssocID="{AC8260D1-0792-4EE1-93C1-9926252A94BD}" presName="spacer" presStyleCnt="0"/>
      <dgm:spPr/>
    </dgm:pt>
    <dgm:pt modelId="{3B8765FE-8E69-47F9-AE06-52AF8DD2CF7E}" type="pres">
      <dgm:prSet presAssocID="{FBDA6615-86DE-48F2-AFC8-56E5D6727FF4}" presName="parentText" presStyleLbl="node1" presStyleIdx="1" presStyleCnt="2" custLinFactY="5963" custLinFactNeighborY="100000">
        <dgm:presLayoutVars>
          <dgm:chMax val="0"/>
          <dgm:bulletEnabled val="1"/>
        </dgm:presLayoutVars>
      </dgm:prSet>
      <dgm:spPr/>
      <dgm:t>
        <a:bodyPr/>
        <a:lstStyle/>
        <a:p>
          <a:endParaRPr lang="en-US"/>
        </a:p>
      </dgm:t>
    </dgm:pt>
  </dgm:ptLst>
  <dgm:cxnLst>
    <dgm:cxn modelId="{A8EF5C32-C585-4D3C-9708-5DDB5AF3548A}" srcId="{4552A8CE-753E-43B4-8C36-9E517446821F}" destId="{D21BE145-469F-4B19-95C0-11194807A18B}" srcOrd="0" destOrd="0" parTransId="{D11FBF87-86C6-43CA-A7A7-86EB7F9F87C5}" sibTransId="{AC8260D1-0792-4EE1-93C1-9926252A94BD}"/>
    <dgm:cxn modelId="{1C47E45E-A747-4CD7-9EB7-3DBADC67813A}" type="presOf" srcId="{D21BE145-469F-4B19-95C0-11194807A18B}" destId="{A26A5F04-B28C-4DD9-AADD-14AB5DC6E1C1}" srcOrd="0" destOrd="0" presId="urn:microsoft.com/office/officeart/2005/8/layout/vList2"/>
    <dgm:cxn modelId="{35328907-8C03-42E2-90E9-13A0A91CE96B}" srcId="{4552A8CE-753E-43B4-8C36-9E517446821F}" destId="{FBDA6615-86DE-48F2-AFC8-56E5D6727FF4}" srcOrd="1" destOrd="0" parTransId="{D5869255-4BFC-48A8-A48D-D4E6A7E9F73A}" sibTransId="{38EC559B-4ED3-4C70-B558-F5BA4A48F5FC}"/>
    <dgm:cxn modelId="{432AD4A4-6C34-41AA-8348-588200CBC641}" type="presOf" srcId="{4552A8CE-753E-43B4-8C36-9E517446821F}" destId="{80511E09-DA01-45BD-A6C9-4EFCA9E9D819}" srcOrd="0" destOrd="0" presId="urn:microsoft.com/office/officeart/2005/8/layout/vList2"/>
    <dgm:cxn modelId="{F804DC07-4E1A-46FF-89B2-3A5580CC6B88}" type="presOf" srcId="{FBDA6615-86DE-48F2-AFC8-56E5D6727FF4}" destId="{3B8765FE-8E69-47F9-AE06-52AF8DD2CF7E}" srcOrd="0" destOrd="0" presId="urn:microsoft.com/office/officeart/2005/8/layout/vList2"/>
    <dgm:cxn modelId="{96F46162-7670-4C05-A58A-BEB88936CF0A}" type="presParOf" srcId="{80511E09-DA01-45BD-A6C9-4EFCA9E9D819}" destId="{A26A5F04-B28C-4DD9-AADD-14AB5DC6E1C1}" srcOrd="0" destOrd="0" presId="urn:microsoft.com/office/officeart/2005/8/layout/vList2"/>
    <dgm:cxn modelId="{EEE59B3A-65DB-4904-9EFD-2A4C5041413E}" type="presParOf" srcId="{80511E09-DA01-45BD-A6C9-4EFCA9E9D819}" destId="{11FC08D2-6433-4158-A8A4-96ADD999CB37}" srcOrd="1" destOrd="0" presId="urn:microsoft.com/office/officeart/2005/8/layout/vList2"/>
    <dgm:cxn modelId="{F8F7B7B8-29D5-479B-A623-F27A8E9EF54E}" type="presParOf" srcId="{80511E09-DA01-45BD-A6C9-4EFCA9E9D819}" destId="{3B8765FE-8E69-47F9-AE06-52AF8DD2CF7E}"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5BFFB08-0FF7-4F1C-AB8B-4480CB328E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CC0DD9-F765-4C74-9B0C-1A4EE4301C41}">
      <dgm:prSet custT="1"/>
      <dgm:spPr/>
      <dgm:t>
        <a:bodyPr/>
        <a:lstStyle/>
        <a:p>
          <a:pPr rtl="0"/>
          <a:r>
            <a:rPr lang="en-US" sz="2800" b="1" dirty="0"/>
            <a:t>Acquisition of Equity in Other CGDs</a:t>
          </a:r>
          <a:endParaRPr lang="en-US" sz="2800" dirty="0"/>
        </a:p>
      </dgm:t>
    </dgm:pt>
    <dgm:pt modelId="{A779E123-5BE6-4A40-9327-B477F7124CAF}" type="parTrans" cxnId="{8C3F2D69-A431-4B58-B7B0-D321A7A08C81}">
      <dgm:prSet/>
      <dgm:spPr/>
      <dgm:t>
        <a:bodyPr/>
        <a:lstStyle/>
        <a:p>
          <a:endParaRPr lang="en-US"/>
        </a:p>
      </dgm:t>
    </dgm:pt>
    <dgm:pt modelId="{ED31501E-DCE7-4201-9E67-1D2275593983}" type="sibTrans" cxnId="{8C3F2D69-A431-4B58-B7B0-D321A7A08C81}">
      <dgm:prSet/>
      <dgm:spPr/>
      <dgm:t>
        <a:bodyPr/>
        <a:lstStyle/>
        <a:p>
          <a:endParaRPr lang="en-US"/>
        </a:p>
      </dgm:t>
    </dgm:pt>
    <dgm:pt modelId="{87074131-9046-456D-B16A-06D3F1CF969E}" type="pres">
      <dgm:prSet presAssocID="{B5BFFB08-0FF7-4F1C-AB8B-4480CB328E2C}" presName="linear" presStyleCnt="0">
        <dgm:presLayoutVars>
          <dgm:animLvl val="lvl"/>
          <dgm:resizeHandles val="exact"/>
        </dgm:presLayoutVars>
      </dgm:prSet>
      <dgm:spPr/>
      <dgm:t>
        <a:bodyPr/>
        <a:lstStyle/>
        <a:p>
          <a:endParaRPr lang="en-US"/>
        </a:p>
      </dgm:t>
    </dgm:pt>
    <dgm:pt modelId="{F9A478F7-7A17-4F24-B907-1B1DE2DFBD9C}" type="pres">
      <dgm:prSet presAssocID="{55CC0DD9-F765-4C74-9B0C-1A4EE4301C41}" presName="parentText" presStyleLbl="node1" presStyleIdx="0" presStyleCnt="1">
        <dgm:presLayoutVars>
          <dgm:chMax val="0"/>
          <dgm:bulletEnabled val="1"/>
        </dgm:presLayoutVars>
      </dgm:prSet>
      <dgm:spPr/>
      <dgm:t>
        <a:bodyPr/>
        <a:lstStyle/>
        <a:p>
          <a:endParaRPr lang="en-US"/>
        </a:p>
      </dgm:t>
    </dgm:pt>
  </dgm:ptLst>
  <dgm:cxnLst>
    <dgm:cxn modelId="{C1A7CD0C-220C-4266-B50E-F12928803F6F}" type="presOf" srcId="{B5BFFB08-0FF7-4F1C-AB8B-4480CB328E2C}" destId="{87074131-9046-456D-B16A-06D3F1CF969E}" srcOrd="0" destOrd="0" presId="urn:microsoft.com/office/officeart/2005/8/layout/vList2"/>
    <dgm:cxn modelId="{D13AEED3-D010-405C-B4D6-4031559FBB44}" type="presOf" srcId="{55CC0DD9-F765-4C74-9B0C-1A4EE4301C41}" destId="{F9A478F7-7A17-4F24-B907-1B1DE2DFBD9C}" srcOrd="0" destOrd="0" presId="urn:microsoft.com/office/officeart/2005/8/layout/vList2"/>
    <dgm:cxn modelId="{8C3F2D69-A431-4B58-B7B0-D321A7A08C81}" srcId="{B5BFFB08-0FF7-4F1C-AB8B-4480CB328E2C}" destId="{55CC0DD9-F765-4C74-9B0C-1A4EE4301C41}" srcOrd="0" destOrd="0" parTransId="{A779E123-5BE6-4A40-9327-B477F7124CAF}" sibTransId="{ED31501E-DCE7-4201-9E67-1D2275593983}"/>
    <dgm:cxn modelId="{7765BE9E-F8AD-4380-86D5-8F6501E74CD2}" type="presParOf" srcId="{87074131-9046-456D-B16A-06D3F1CF969E}" destId="{F9A478F7-7A17-4F24-B907-1B1DE2DFBD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552A8CE-753E-43B4-8C36-9E517446821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21BE145-469F-4B19-95C0-11194807A18B}">
      <dgm:prSet/>
      <dgm:spPr/>
      <dgm:t>
        <a:bodyPr/>
        <a:lstStyle/>
        <a:p>
          <a:pPr rtl="0"/>
          <a:r>
            <a:rPr lang="en-US" dirty="0" smtClean="0"/>
            <a:t>A subsidiary named IGL Genesis Technologies Limited has been incorporated on 15.06.2023. The Company  holds 51% share in IGL Genesis Technologies Limited. The primary objective of subsidiary is manufacturing, supply, selling and distribution of gas &amp; other meters and other allied goods &amp; services. The certificate of incorporation has been received by the subsidiary on 13.07.2023. </a:t>
          </a:r>
        </a:p>
        <a:p>
          <a:r>
            <a:rPr lang="en-US" dirty="0" smtClean="0"/>
            <a:t>The Company has invested ₹ 34.46 crores in the subsidiary till 30.09.2025.The company has also advanced Secured Loan to the subsidiary and the outstanding balance of such loans as on 30.09.2025 amounts to ₹ 22.94 crores. </a:t>
          </a:r>
          <a:endParaRPr lang="en-US" dirty="0"/>
        </a:p>
      </dgm:t>
    </dgm:pt>
    <dgm:pt modelId="{D11FBF87-86C6-43CA-A7A7-86EB7F9F87C5}" type="parTrans" cxnId="{A8EF5C32-C585-4D3C-9708-5DDB5AF3548A}">
      <dgm:prSet/>
      <dgm:spPr/>
      <dgm:t>
        <a:bodyPr/>
        <a:lstStyle/>
        <a:p>
          <a:endParaRPr lang="en-US"/>
        </a:p>
      </dgm:t>
    </dgm:pt>
    <dgm:pt modelId="{AC8260D1-0792-4EE1-93C1-9926252A94BD}" type="sibTrans" cxnId="{A8EF5C32-C585-4D3C-9708-5DDB5AF3548A}">
      <dgm:prSet/>
      <dgm:spPr/>
      <dgm:t>
        <a:bodyPr/>
        <a:lstStyle/>
        <a:p>
          <a:endParaRPr lang="en-US"/>
        </a:p>
      </dgm:t>
    </dgm:pt>
    <dgm:pt modelId="{80511E09-DA01-45BD-A6C9-4EFCA9E9D819}" type="pres">
      <dgm:prSet presAssocID="{4552A8CE-753E-43B4-8C36-9E517446821F}" presName="linear" presStyleCnt="0">
        <dgm:presLayoutVars>
          <dgm:animLvl val="lvl"/>
          <dgm:resizeHandles val="exact"/>
        </dgm:presLayoutVars>
      </dgm:prSet>
      <dgm:spPr/>
      <dgm:t>
        <a:bodyPr/>
        <a:lstStyle/>
        <a:p>
          <a:endParaRPr lang="en-US"/>
        </a:p>
      </dgm:t>
    </dgm:pt>
    <dgm:pt modelId="{A26A5F04-B28C-4DD9-AADD-14AB5DC6E1C1}" type="pres">
      <dgm:prSet presAssocID="{D21BE145-469F-4B19-95C0-11194807A18B}" presName="parentText" presStyleLbl="node1" presStyleIdx="0" presStyleCnt="1">
        <dgm:presLayoutVars>
          <dgm:chMax val="0"/>
          <dgm:bulletEnabled val="1"/>
        </dgm:presLayoutVars>
      </dgm:prSet>
      <dgm:spPr/>
      <dgm:t>
        <a:bodyPr/>
        <a:lstStyle/>
        <a:p>
          <a:endParaRPr lang="en-US"/>
        </a:p>
      </dgm:t>
    </dgm:pt>
  </dgm:ptLst>
  <dgm:cxnLst>
    <dgm:cxn modelId="{A8EF5C32-C585-4D3C-9708-5DDB5AF3548A}" srcId="{4552A8CE-753E-43B4-8C36-9E517446821F}" destId="{D21BE145-469F-4B19-95C0-11194807A18B}" srcOrd="0" destOrd="0" parTransId="{D11FBF87-86C6-43CA-A7A7-86EB7F9F87C5}" sibTransId="{AC8260D1-0792-4EE1-93C1-9926252A94BD}"/>
    <dgm:cxn modelId="{1C47E45E-A747-4CD7-9EB7-3DBADC67813A}" type="presOf" srcId="{D21BE145-469F-4B19-95C0-11194807A18B}" destId="{A26A5F04-B28C-4DD9-AADD-14AB5DC6E1C1}" srcOrd="0" destOrd="0" presId="urn:microsoft.com/office/officeart/2005/8/layout/vList2"/>
    <dgm:cxn modelId="{432AD4A4-6C34-41AA-8348-588200CBC641}" type="presOf" srcId="{4552A8CE-753E-43B4-8C36-9E517446821F}" destId="{80511E09-DA01-45BD-A6C9-4EFCA9E9D819}" srcOrd="0" destOrd="0" presId="urn:microsoft.com/office/officeart/2005/8/layout/vList2"/>
    <dgm:cxn modelId="{96F46162-7670-4C05-A58A-BEB88936CF0A}" type="presParOf" srcId="{80511E09-DA01-45BD-A6C9-4EFCA9E9D819}" destId="{A26A5F04-B28C-4DD9-AADD-14AB5DC6E1C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70FDB-CEDD-4397-9209-DCC7E3D1C7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176AEB-FD11-400E-9106-8EF4471881B5}">
      <dgm:prSet custT="1"/>
      <dgm:spPr/>
      <dgm:t>
        <a:bodyPr/>
        <a:lstStyle/>
        <a:p>
          <a:pPr rtl="0"/>
          <a:r>
            <a:rPr lang="en-US" sz="2800" b="1" dirty="0"/>
            <a:t>Shareholding Pattern As on </a:t>
          </a:r>
          <a:r>
            <a:rPr lang="en-US" sz="2800" b="1" dirty="0" smtClean="0"/>
            <a:t>30 September 2025</a:t>
          </a:r>
          <a:endParaRPr lang="en-US" sz="2800" dirty="0"/>
        </a:p>
      </dgm:t>
    </dgm:pt>
    <dgm:pt modelId="{66F3CFC0-E644-4788-9CB6-0F599BC6C498}" type="parTrans" cxnId="{B633818F-FFD4-4AE1-85AB-D7BD15BD6967}">
      <dgm:prSet/>
      <dgm:spPr/>
      <dgm:t>
        <a:bodyPr/>
        <a:lstStyle/>
        <a:p>
          <a:endParaRPr lang="en-US" sz="2800"/>
        </a:p>
      </dgm:t>
    </dgm:pt>
    <dgm:pt modelId="{17C07EB4-52A5-43B6-A206-1CAAB9101C7A}" type="sibTrans" cxnId="{B633818F-FFD4-4AE1-85AB-D7BD15BD6967}">
      <dgm:prSet/>
      <dgm:spPr/>
      <dgm:t>
        <a:bodyPr/>
        <a:lstStyle/>
        <a:p>
          <a:endParaRPr lang="en-US" sz="2800"/>
        </a:p>
      </dgm:t>
    </dgm:pt>
    <dgm:pt modelId="{EA716AB4-90CA-475F-AE3F-BD3D58020224}" type="pres">
      <dgm:prSet presAssocID="{66C70FDB-CEDD-4397-9209-DCC7E3D1C7EB}" presName="linear" presStyleCnt="0">
        <dgm:presLayoutVars>
          <dgm:animLvl val="lvl"/>
          <dgm:resizeHandles val="exact"/>
        </dgm:presLayoutVars>
      </dgm:prSet>
      <dgm:spPr/>
      <dgm:t>
        <a:bodyPr/>
        <a:lstStyle/>
        <a:p>
          <a:endParaRPr lang="en-US"/>
        </a:p>
      </dgm:t>
    </dgm:pt>
    <dgm:pt modelId="{7E48322E-4290-4DD8-A9D0-5D045F3CBAB4}" type="pres">
      <dgm:prSet presAssocID="{09176AEB-FD11-400E-9106-8EF4471881B5}" presName="parentText" presStyleLbl="node1" presStyleIdx="0" presStyleCnt="1" custScaleY="145096" custLinFactNeighborX="759" custLinFactNeighborY="-3600">
        <dgm:presLayoutVars>
          <dgm:chMax val="0"/>
          <dgm:bulletEnabled val="1"/>
        </dgm:presLayoutVars>
      </dgm:prSet>
      <dgm:spPr/>
      <dgm:t>
        <a:bodyPr/>
        <a:lstStyle/>
        <a:p>
          <a:endParaRPr lang="en-US"/>
        </a:p>
      </dgm:t>
    </dgm:pt>
  </dgm:ptLst>
  <dgm:cxnLst>
    <dgm:cxn modelId="{BC3B8EB7-B947-4542-ABD0-EE7DC5FB246A}" type="presOf" srcId="{09176AEB-FD11-400E-9106-8EF4471881B5}" destId="{7E48322E-4290-4DD8-A9D0-5D045F3CBAB4}" srcOrd="0" destOrd="0" presId="urn:microsoft.com/office/officeart/2005/8/layout/vList2"/>
    <dgm:cxn modelId="{12F05288-0992-41C9-8D23-B670B4CDB3F1}" type="presOf" srcId="{66C70FDB-CEDD-4397-9209-DCC7E3D1C7EB}" destId="{EA716AB4-90CA-475F-AE3F-BD3D58020224}" srcOrd="0" destOrd="0" presId="urn:microsoft.com/office/officeart/2005/8/layout/vList2"/>
    <dgm:cxn modelId="{B633818F-FFD4-4AE1-85AB-D7BD15BD6967}" srcId="{66C70FDB-CEDD-4397-9209-DCC7E3D1C7EB}" destId="{09176AEB-FD11-400E-9106-8EF4471881B5}" srcOrd="0" destOrd="0" parTransId="{66F3CFC0-E644-4788-9CB6-0F599BC6C498}" sibTransId="{17C07EB4-52A5-43B6-A206-1CAAB9101C7A}"/>
    <dgm:cxn modelId="{48D88507-C17A-4A2C-9C65-07AB437B4CC2}" type="presParOf" srcId="{EA716AB4-90CA-475F-AE3F-BD3D58020224}" destId="{7E48322E-4290-4DD8-A9D0-5D045F3CBA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72A7742-4265-47CD-9BBC-336C277DFF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B64ABB-E87E-4C88-A91E-05528B5BC9E0}">
      <dgm:prSet custT="1"/>
      <dgm:spPr/>
      <dgm:t>
        <a:bodyPr/>
        <a:lstStyle/>
        <a:p>
          <a:pPr rtl="0"/>
          <a:r>
            <a:rPr lang="en-US" sz="2800" b="1" dirty="0"/>
            <a:t>Consolidated Results</a:t>
          </a:r>
          <a:endParaRPr lang="en-US" sz="2800" dirty="0"/>
        </a:p>
      </dgm:t>
    </dgm:pt>
    <dgm:pt modelId="{001F6A9A-496A-4895-BD0D-7DCCCD05A93B}" type="parTrans" cxnId="{D5BB604A-08E9-4620-94F6-F62BC0921F80}">
      <dgm:prSet/>
      <dgm:spPr/>
      <dgm:t>
        <a:bodyPr/>
        <a:lstStyle/>
        <a:p>
          <a:endParaRPr lang="en-US" sz="2800"/>
        </a:p>
      </dgm:t>
    </dgm:pt>
    <dgm:pt modelId="{BE372689-353B-4147-AE05-F4C43948C27B}" type="sibTrans" cxnId="{D5BB604A-08E9-4620-94F6-F62BC0921F80}">
      <dgm:prSet/>
      <dgm:spPr/>
      <dgm:t>
        <a:bodyPr/>
        <a:lstStyle/>
        <a:p>
          <a:endParaRPr lang="en-US" sz="2800"/>
        </a:p>
      </dgm:t>
    </dgm:pt>
    <dgm:pt modelId="{11B9F153-51FA-4A61-AEF6-C11B3CA7DA4A}" type="pres">
      <dgm:prSet presAssocID="{272A7742-4265-47CD-9BBC-336C277DFFD9}" presName="linear" presStyleCnt="0">
        <dgm:presLayoutVars>
          <dgm:animLvl val="lvl"/>
          <dgm:resizeHandles val="exact"/>
        </dgm:presLayoutVars>
      </dgm:prSet>
      <dgm:spPr/>
      <dgm:t>
        <a:bodyPr/>
        <a:lstStyle/>
        <a:p>
          <a:endParaRPr lang="en-US"/>
        </a:p>
      </dgm:t>
    </dgm:pt>
    <dgm:pt modelId="{6840A115-9871-46FD-A8AF-E942FD0FC856}" type="pres">
      <dgm:prSet presAssocID="{91B64ABB-E87E-4C88-A91E-05528B5BC9E0}" presName="parentText" presStyleLbl="node1" presStyleIdx="0" presStyleCnt="1">
        <dgm:presLayoutVars>
          <dgm:chMax val="0"/>
          <dgm:bulletEnabled val="1"/>
        </dgm:presLayoutVars>
      </dgm:prSet>
      <dgm:spPr/>
      <dgm:t>
        <a:bodyPr/>
        <a:lstStyle/>
        <a:p>
          <a:endParaRPr lang="en-US"/>
        </a:p>
      </dgm:t>
    </dgm:pt>
  </dgm:ptLst>
  <dgm:cxnLst>
    <dgm:cxn modelId="{D5BB604A-08E9-4620-94F6-F62BC0921F80}" srcId="{272A7742-4265-47CD-9BBC-336C277DFFD9}" destId="{91B64ABB-E87E-4C88-A91E-05528B5BC9E0}" srcOrd="0" destOrd="0" parTransId="{001F6A9A-496A-4895-BD0D-7DCCCD05A93B}" sibTransId="{BE372689-353B-4147-AE05-F4C43948C27B}"/>
    <dgm:cxn modelId="{695F8689-752F-4AE1-8C50-A088A999D0B6}" type="presOf" srcId="{91B64ABB-E87E-4C88-A91E-05528B5BC9E0}" destId="{6840A115-9871-46FD-A8AF-E942FD0FC856}" srcOrd="0" destOrd="0" presId="urn:microsoft.com/office/officeart/2005/8/layout/vList2"/>
    <dgm:cxn modelId="{3AFB469D-E92D-4EE9-88D7-EDA677F38785}" type="presOf" srcId="{272A7742-4265-47CD-9BBC-336C277DFFD9}" destId="{11B9F153-51FA-4A61-AEF6-C11B3CA7DA4A}" srcOrd="0" destOrd="0" presId="urn:microsoft.com/office/officeart/2005/8/layout/vList2"/>
    <dgm:cxn modelId="{23C32FD5-D5BE-42EE-9AB1-11477BEB2290}" type="presParOf" srcId="{11B9F153-51FA-4A61-AEF6-C11B3CA7DA4A}" destId="{6840A115-9871-46FD-A8AF-E942FD0FC8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7B4FED2-7763-4DB5-9773-4501475D9FE7}"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E3E6CEC5-DA90-44F3-B4BD-69F7B3619C59}">
      <dgm:prSet/>
      <dgm:spPr/>
      <dgm:t>
        <a:bodyPr/>
        <a:lstStyle/>
        <a:p>
          <a:pPr algn="just" rtl="0"/>
          <a:r>
            <a:rPr lang="en-US" dirty="0"/>
            <a:t>The standalone and consolidated financial results for the  year ending </a:t>
          </a:r>
          <a:r>
            <a:rPr lang="en-US" dirty="0" smtClean="0"/>
            <a:t>September 25 are </a:t>
          </a:r>
          <a:r>
            <a:rPr lang="en-US" dirty="0"/>
            <a:t>as under:</a:t>
          </a:r>
        </a:p>
      </dgm:t>
    </dgm:pt>
    <dgm:pt modelId="{50B60150-A4EF-4741-B30E-9F7FEAB21187}" type="parTrans" cxnId="{BD4BBF73-1DEC-47B5-AC0E-333A9409DFEC}">
      <dgm:prSet/>
      <dgm:spPr/>
      <dgm:t>
        <a:bodyPr/>
        <a:lstStyle/>
        <a:p>
          <a:pPr algn="just"/>
          <a:endParaRPr lang="en-US"/>
        </a:p>
      </dgm:t>
    </dgm:pt>
    <dgm:pt modelId="{DB05C4C6-DFF4-46F1-94B6-23C4A92BDC81}" type="sibTrans" cxnId="{BD4BBF73-1DEC-47B5-AC0E-333A9409DFEC}">
      <dgm:prSet/>
      <dgm:spPr/>
      <dgm:t>
        <a:bodyPr/>
        <a:lstStyle/>
        <a:p>
          <a:pPr algn="just"/>
          <a:endParaRPr lang="en-US"/>
        </a:p>
      </dgm:t>
    </dgm:pt>
    <dgm:pt modelId="{7C431A01-8809-46A6-BC3E-0431AFF03174}" type="pres">
      <dgm:prSet presAssocID="{77B4FED2-7763-4DB5-9773-4501475D9FE7}" presName="linear" presStyleCnt="0">
        <dgm:presLayoutVars>
          <dgm:animLvl val="lvl"/>
          <dgm:resizeHandles val="exact"/>
        </dgm:presLayoutVars>
      </dgm:prSet>
      <dgm:spPr/>
      <dgm:t>
        <a:bodyPr/>
        <a:lstStyle/>
        <a:p>
          <a:endParaRPr lang="en-US"/>
        </a:p>
      </dgm:t>
    </dgm:pt>
    <dgm:pt modelId="{299D80EF-4C35-4462-92CC-166FA63A43CA}" type="pres">
      <dgm:prSet presAssocID="{E3E6CEC5-DA90-44F3-B4BD-69F7B3619C59}" presName="parentText" presStyleLbl="node1" presStyleIdx="0" presStyleCnt="1">
        <dgm:presLayoutVars>
          <dgm:chMax val="0"/>
          <dgm:bulletEnabled val="1"/>
        </dgm:presLayoutVars>
      </dgm:prSet>
      <dgm:spPr/>
      <dgm:t>
        <a:bodyPr/>
        <a:lstStyle/>
        <a:p>
          <a:endParaRPr lang="en-US"/>
        </a:p>
      </dgm:t>
    </dgm:pt>
  </dgm:ptLst>
  <dgm:cxnLst>
    <dgm:cxn modelId="{BD4BBF73-1DEC-47B5-AC0E-333A9409DFEC}" srcId="{77B4FED2-7763-4DB5-9773-4501475D9FE7}" destId="{E3E6CEC5-DA90-44F3-B4BD-69F7B3619C59}" srcOrd="0" destOrd="0" parTransId="{50B60150-A4EF-4741-B30E-9F7FEAB21187}" sibTransId="{DB05C4C6-DFF4-46F1-94B6-23C4A92BDC81}"/>
    <dgm:cxn modelId="{E80FFFEE-809C-4897-9DEB-50429F7FB80A}" type="presOf" srcId="{77B4FED2-7763-4DB5-9773-4501475D9FE7}" destId="{7C431A01-8809-46A6-BC3E-0431AFF03174}" srcOrd="0" destOrd="0" presId="urn:microsoft.com/office/officeart/2005/8/layout/vList2"/>
    <dgm:cxn modelId="{72A9884F-9F2C-4C07-8DD3-0DBFC47BBD94}" type="presOf" srcId="{E3E6CEC5-DA90-44F3-B4BD-69F7B3619C59}" destId="{299D80EF-4C35-4462-92CC-166FA63A43CA}" srcOrd="0" destOrd="0" presId="urn:microsoft.com/office/officeart/2005/8/layout/vList2"/>
    <dgm:cxn modelId="{DFE69C64-0EB8-4055-802B-A541F4290360}" type="presParOf" srcId="{7C431A01-8809-46A6-BC3E-0431AFF03174}" destId="{299D80EF-4C35-4462-92CC-166FA63A43C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980D801-C0E7-4C04-BEF2-601AF7F167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A8F7FC5-508D-4C78-8A90-CD0EB907BA1A}">
      <dgm:prSet custT="1"/>
      <dgm:spPr/>
      <dgm:t>
        <a:bodyPr/>
        <a:lstStyle/>
        <a:p>
          <a:pPr rtl="0"/>
          <a:r>
            <a:rPr lang="en-US" sz="2800" b="1" dirty="0"/>
            <a:t>Future Outlook</a:t>
          </a:r>
          <a:endParaRPr lang="en-US" sz="2800" dirty="0"/>
        </a:p>
      </dgm:t>
    </dgm:pt>
    <dgm:pt modelId="{D0031653-A05E-41FD-AAF7-1A978A99E77C}" type="parTrans" cxnId="{7AADFE40-D034-410D-B248-33038D5E65A0}">
      <dgm:prSet/>
      <dgm:spPr/>
      <dgm:t>
        <a:bodyPr/>
        <a:lstStyle/>
        <a:p>
          <a:endParaRPr lang="en-US"/>
        </a:p>
      </dgm:t>
    </dgm:pt>
    <dgm:pt modelId="{38599E40-C8EC-4F7C-B70B-124D2A0A425E}" type="sibTrans" cxnId="{7AADFE40-D034-410D-B248-33038D5E65A0}">
      <dgm:prSet/>
      <dgm:spPr/>
      <dgm:t>
        <a:bodyPr/>
        <a:lstStyle/>
        <a:p>
          <a:endParaRPr lang="en-US"/>
        </a:p>
      </dgm:t>
    </dgm:pt>
    <dgm:pt modelId="{D299C544-391B-4F55-A3B3-1263CEF5E838}" type="pres">
      <dgm:prSet presAssocID="{D980D801-C0E7-4C04-BEF2-601AF7F1675C}" presName="linear" presStyleCnt="0">
        <dgm:presLayoutVars>
          <dgm:animLvl val="lvl"/>
          <dgm:resizeHandles val="exact"/>
        </dgm:presLayoutVars>
      </dgm:prSet>
      <dgm:spPr/>
      <dgm:t>
        <a:bodyPr/>
        <a:lstStyle/>
        <a:p>
          <a:endParaRPr lang="en-US"/>
        </a:p>
      </dgm:t>
    </dgm:pt>
    <dgm:pt modelId="{61AB3C38-B9D2-4394-9E2F-A37430F7B7AD}" type="pres">
      <dgm:prSet presAssocID="{8A8F7FC5-508D-4C78-8A90-CD0EB907BA1A}" presName="parentText" presStyleLbl="node1" presStyleIdx="0" presStyleCnt="1">
        <dgm:presLayoutVars>
          <dgm:chMax val="0"/>
          <dgm:bulletEnabled val="1"/>
        </dgm:presLayoutVars>
      </dgm:prSet>
      <dgm:spPr/>
      <dgm:t>
        <a:bodyPr/>
        <a:lstStyle/>
        <a:p>
          <a:endParaRPr lang="en-US"/>
        </a:p>
      </dgm:t>
    </dgm:pt>
  </dgm:ptLst>
  <dgm:cxnLst>
    <dgm:cxn modelId="{7AADFE40-D034-410D-B248-33038D5E65A0}" srcId="{D980D801-C0E7-4C04-BEF2-601AF7F1675C}" destId="{8A8F7FC5-508D-4C78-8A90-CD0EB907BA1A}" srcOrd="0" destOrd="0" parTransId="{D0031653-A05E-41FD-AAF7-1A978A99E77C}" sibTransId="{38599E40-C8EC-4F7C-B70B-124D2A0A425E}"/>
    <dgm:cxn modelId="{3D620912-F779-4B8B-8C65-D6B09671C706}" type="presOf" srcId="{D980D801-C0E7-4C04-BEF2-601AF7F1675C}" destId="{D299C544-391B-4F55-A3B3-1263CEF5E838}" srcOrd="0" destOrd="0" presId="urn:microsoft.com/office/officeart/2005/8/layout/vList2"/>
    <dgm:cxn modelId="{CD2DF7C7-0451-4507-A0A8-B84011AA81E4}" type="presOf" srcId="{8A8F7FC5-508D-4C78-8A90-CD0EB907BA1A}" destId="{61AB3C38-B9D2-4394-9E2F-A37430F7B7AD}" srcOrd="0" destOrd="0" presId="urn:microsoft.com/office/officeart/2005/8/layout/vList2"/>
    <dgm:cxn modelId="{0CF43343-FA87-4732-8B06-8F22504F7B4F}" type="presParOf" srcId="{D299C544-391B-4F55-A3B3-1263CEF5E838}" destId="{61AB3C38-B9D2-4394-9E2F-A37430F7B7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2EB746-79BA-4687-93F8-6DC7B8CE06D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71FAC4B-4981-41BE-B5A2-EB7B36A08FB4}">
      <dgm:prSet/>
      <dgm:spPr/>
      <dgm:t>
        <a:bodyPr/>
        <a:lstStyle/>
        <a:p>
          <a:pPr algn="just" rtl="0"/>
          <a:r>
            <a:rPr lang="en-US" dirty="0" smtClean="0"/>
            <a:t> IGL is coming up with new DODO &amp; FDODO models to expand the CNG station infrastructure.</a:t>
          </a:r>
          <a:endParaRPr lang="en-US" dirty="0"/>
        </a:p>
      </dgm:t>
    </dgm:pt>
    <dgm:pt modelId="{A2D29AFE-D292-4DD1-91D3-5A2421538278}" type="parTrans" cxnId="{28FBD970-B7F9-4771-A7C5-6FE98B40F53A}">
      <dgm:prSet/>
      <dgm:spPr/>
      <dgm:t>
        <a:bodyPr/>
        <a:lstStyle/>
        <a:p>
          <a:endParaRPr lang="en-US"/>
        </a:p>
      </dgm:t>
    </dgm:pt>
    <dgm:pt modelId="{514C47BF-87A6-4276-AAD5-39AF7A596747}" type="sibTrans" cxnId="{28FBD970-B7F9-4771-A7C5-6FE98B40F53A}">
      <dgm:prSet/>
      <dgm:spPr/>
      <dgm:t>
        <a:bodyPr/>
        <a:lstStyle/>
        <a:p>
          <a:endParaRPr lang="en-US"/>
        </a:p>
      </dgm:t>
    </dgm:pt>
    <dgm:pt modelId="{E32921D0-BDC4-4AB2-B11C-441F21D91731}">
      <dgm:prSet/>
      <dgm:spPr/>
      <dgm:t>
        <a:bodyPr/>
        <a:lstStyle/>
        <a:p>
          <a:pPr algn="just" rtl="0"/>
          <a:r>
            <a:rPr lang="en-US" dirty="0" smtClean="0"/>
            <a:t> Continuous </a:t>
          </a:r>
          <a:r>
            <a:rPr lang="en-US" dirty="0" err="1" smtClean="0"/>
            <a:t>liasoning</a:t>
          </a:r>
          <a:r>
            <a:rPr lang="en-US" dirty="0" smtClean="0"/>
            <a:t> with automobile OEM major like </a:t>
          </a:r>
          <a:r>
            <a:rPr lang="en-US" dirty="0" err="1" smtClean="0"/>
            <a:t>Maruti</a:t>
          </a:r>
          <a:r>
            <a:rPr lang="en-US" dirty="0" smtClean="0"/>
            <a:t>, </a:t>
          </a:r>
          <a:r>
            <a:rPr lang="en-US" dirty="0" err="1" smtClean="0"/>
            <a:t>Hyundi</a:t>
          </a:r>
          <a:r>
            <a:rPr lang="en-US" dirty="0" smtClean="0"/>
            <a:t>, Tata motors to increase the number of variants on CNG . Launch of new CNG variants by major OEM’s like </a:t>
          </a:r>
          <a:r>
            <a:rPr lang="en-US" dirty="0" err="1" smtClean="0"/>
            <a:t>Maruti</a:t>
          </a:r>
          <a:r>
            <a:rPr lang="en-US" dirty="0" smtClean="0"/>
            <a:t>, Hyundai, Tata, Toyota in passenger vehicle segment etc.</a:t>
          </a:r>
          <a:endParaRPr lang="en-US" dirty="0"/>
        </a:p>
      </dgm:t>
    </dgm:pt>
    <dgm:pt modelId="{80BE9C79-E869-443C-A944-63535F13D510}" type="parTrans" cxnId="{527D9A36-A9D6-443B-A8E6-8EE7C374B99F}">
      <dgm:prSet/>
      <dgm:spPr/>
      <dgm:t>
        <a:bodyPr/>
        <a:lstStyle/>
        <a:p>
          <a:endParaRPr lang="en-US"/>
        </a:p>
      </dgm:t>
    </dgm:pt>
    <dgm:pt modelId="{9E8AFCBE-CB1F-4696-B3F5-41335364F751}" type="sibTrans" cxnId="{527D9A36-A9D6-443B-A8E6-8EE7C374B99F}">
      <dgm:prSet/>
      <dgm:spPr/>
      <dgm:t>
        <a:bodyPr/>
        <a:lstStyle/>
        <a:p>
          <a:endParaRPr lang="en-US"/>
        </a:p>
      </dgm:t>
    </dgm:pt>
    <dgm:pt modelId="{A1A3815E-956C-4018-A166-5F48C29B9CCC}">
      <dgm:prSet/>
      <dgm:spPr/>
      <dgm:t>
        <a:bodyPr/>
        <a:lstStyle/>
        <a:p>
          <a:pPr algn="just" rtl="0"/>
          <a:r>
            <a:rPr lang="en-US" dirty="0" smtClean="0"/>
            <a:t> Expansion of CNG infrastructure in existing as well as new GA’s ( 30 new stations commercial sales started in H1 FY 2025-26).</a:t>
          </a:r>
          <a:endParaRPr lang="en-US" dirty="0"/>
        </a:p>
      </dgm:t>
    </dgm:pt>
    <dgm:pt modelId="{FBE49947-8EE7-42D4-9AD3-18FF9A9AA84E}" type="parTrans" cxnId="{D60CB894-8E09-42FE-8578-4234D4E379CA}">
      <dgm:prSet/>
      <dgm:spPr/>
      <dgm:t>
        <a:bodyPr/>
        <a:lstStyle/>
        <a:p>
          <a:endParaRPr lang="en-US"/>
        </a:p>
      </dgm:t>
    </dgm:pt>
    <dgm:pt modelId="{D4978A85-EF25-4000-86EB-91AC568CC283}" type="sibTrans" cxnId="{D60CB894-8E09-42FE-8578-4234D4E379CA}">
      <dgm:prSet/>
      <dgm:spPr/>
      <dgm:t>
        <a:bodyPr/>
        <a:lstStyle/>
        <a:p>
          <a:endParaRPr lang="en-US"/>
        </a:p>
      </dgm:t>
    </dgm:pt>
    <dgm:pt modelId="{E21E2CDB-56FF-4E87-AD97-201E5205A9BA}">
      <dgm:prSet/>
      <dgm:spPr/>
      <dgm:t>
        <a:bodyPr/>
        <a:lstStyle/>
        <a:p>
          <a:r>
            <a:rPr lang="en-US" dirty="0" smtClean="0">
              <a:solidFill>
                <a:schemeClr val="tx1"/>
              </a:solidFill>
              <a:effectLst/>
              <a:latin typeface="Calibri" panose="020F0502020204030204" pitchFamily="34" charset="0"/>
              <a:cs typeface="Calibri" panose="020F0502020204030204" pitchFamily="34" charset="0"/>
            </a:rPr>
            <a:t>Approaching new Industrial Hub, YEIDA </a:t>
          </a:r>
          <a:r>
            <a:rPr lang="en-US" dirty="0" err="1" smtClean="0">
              <a:solidFill>
                <a:schemeClr val="tx1"/>
              </a:solidFill>
              <a:effectLst/>
              <a:latin typeface="Calibri" panose="020F0502020204030204" pitchFamily="34" charset="0"/>
              <a:cs typeface="Calibri" panose="020F0502020204030204" pitchFamily="34" charset="0"/>
            </a:rPr>
            <a:t>Jewar</a:t>
          </a:r>
          <a:r>
            <a:rPr lang="en-US" dirty="0" smtClean="0">
              <a:solidFill>
                <a:schemeClr val="tx1"/>
              </a:solidFill>
              <a:effectLst/>
              <a:latin typeface="Calibri" panose="020F0502020204030204" pitchFamily="34" charset="0"/>
              <a:cs typeface="Calibri" panose="020F0502020204030204" pitchFamily="34" charset="0"/>
            </a:rPr>
            <a:t>, Gr. Noida and </a:t>
          </a:r>
          <a:r>
            <a:rPr lang="en-US" dirty="0" err="1" smtClean="0">
              <a:solidFill>
                <a:schemeClr val="tx1"/>
              </a:solidFill>
              <a:effectLst/>
              <a:latin typeface="Calibri" panose="020F0502020204030204" pitchFamily="34" charset="0"/>
              <a:cs typeface="Calibri" panose="020F0502020204030204" pitchFamily="34" charset="0"/>
            </a:rPr>
            <a:t>Hapur</a:t>
          </a:r>
          <a:r>
            <a:rPr lang="en-US" dirty="0" smtClean="0">
              <a:solidFill>
                <a:schemeClr val="tx1"/>
              </a:solidFill>
              <a:effectLst/>
              <a:latin typeface="Calibri" panose="020F0502020204030204" pitchFamily="34" charset="0"/>
              <a:cs typeface="Calibri" panose="020F0502020204030204" pitchFamily="34" charset="0"/>
            </a:rPr>
            <a:t> industrial belt.</a:t>
          </a:r>
          <a:endParaRPr lang="en-IN" dirty="0">
            <a:solidFill>
              <a:schemeClr val="tx1"/>
            </a:solidFill>
            <a:effectLst/>
            <a:latin typeface="Calibri" panose="020F0502020204030204" pitchFamily="34" charset="0"/>
            <a:cs typeface="Calibri" panose="020F0502020204030204" pitchFamily="34" charset="0"/>
          </a:endParaRPr>
        </a:p>
      </dgm:t>
    </dgm:pt>
    <dgm:pt modelId="{F5947DBB-232A-425B-8E51-F0C8053038AB}" type="parTrans" cxnId="{22F67C88-E871-44B4-8020-B65CFE3154E4}">
      <dgm:prSet/>
      <dgm:spPr/>
      <dgm:t>
        <a:bodyPr/>
        <a:lstStyle/>
        <a:p>
          <a:endParaRPr lang="en-US"/>
        </a:p>
      </dgm:t>
    </dgm:pt>
    <dgm:pt modelId="{8B4CB9AB-9A70-4C66-B9E5-FB38B72AAA0D}" type="sibTrans" cxnId="{22F67C88-E871-44B4-8020-B65CFE3154E4}">
      <dgm:prSet/>
      <dgm:spPr/>
      <dgm:t>
        <a:bodyPr/>
        <a:lstStyle/>
        <a:p>
          <a:endParaRPr lang="en-US"/>
        </a:p>
      </dgm:t>
    </dgm:pt>
    <dgm:pt modelId="{CA327366-089F-4150-B93F-F48BA6DEC215}" type="pres">
      <dgm:prSet presAssocID="{BF2EB746-79BA-4687-93F8-6DC7B8CE06D0}" presName="linear" presStyleCnt="0">
        <dgm:presLayoutVars>
          <dgm:animLvl val="lvl"/>
          <dgm:resizeHandles val="exact"/>
        </dgm:presLayoutVars>
      </dgm:prSet>
      <dgm:spPr/>
      <dgm:t>
        <a:bodyPr/>
        <a:lstStyle/>
        <a:p>
          <a:endParaRPr lang="en-US"/>
        </a:p>
      </dgm:t>
    </dgm:pt>
    <dgm:pt modelId="{1826A27D-A5C1-465D-B54B-3D6E96D9D347}" type="pres">
      <dgm:prSet presAssocID="{471FAC4B-4981-41BE-B5A2-EB7B36A08FB4}" presName="parentText" presStyleLbl="node1" presStyleIdx="0" presStyleCnt="4" custLinFactY="-10950" custLinFactNeighborX="226" custLinFactNeighborY="-100000">
        <dgm:presLayoutVars>
          <dgm:chMax val="0"/>
          <dgm:bulletEnabled val="1"/>
        </dgm:presLayoutVars>
      </dgm:prSet>
      <dgm:spPr/>
      <dgm:t>
        <a:bodyPr/>
        <a:lstStyle/>
        <a:p>
          <a:endParaRPr lang="en-US"/>
        </a:p>
      </dgm:t>
    </dgm:pt>
    <dgm:pt modelId="{5CF20A41-6200-45E1-B1CE-5B82C49366FB}" type="pres">
      <dgm:prSet presAssocID="{514C47BF-87A6-4276-AAD5-39AF7A596747}" presName="spacer" presStyleCnt="0"/>
      <dgm:spPr/>
    </dgm:pt>
    <dgm:pt modelId="{9B886112-D38D-4DC8-B5F7-E5803D2D2CC3}" type="pres">
      <dgm:prSet presAssocID="{E32921D0-BDC4-4AB2-B11C-441F21D91731}" presName="parentText" presStyleLbl="node1" presStyleIdx="1" presStyleCnt="4" custLinFactY="-1181" custLinFactNeighborY="-100000">
        <dgm:presLayoutVars>
          <dgm:chMax val="0"/>
          <dgm:bulletEnabled val="1"/>
        </dgm:presLayoutVars>
      </dgm:prSet>
      <dgm:spPr/>
      <dgm:t>
        <a:bodyPr/>
        <a:lstStyle/>
        <a:p>
          <a:endParaRPr lang="en-US"/>
        </a:p>
      </dgm:t>
    </dgm:pt>
    <dgm:pt modelId="{0ED533E0-0384-4C61-983D-13017FBD74AE}" type="pres">
      <dgm:prSet presAssocID="{9E8AFCBE-CB1F-4696-B3F5-41335364F751}" presName="spacer" presStyleCnt="0"/>
      <dgm:spPr/>
    </dgm:pt>
    <dgm:pt modelId="{9292E381-5580-4EA9-B441-BD45CB8718E1}" type="pres">
      <dgm:prSet presAssocID="{A1A3815E-956C-4018-A166-5F48C29B9CCC}" presName="parentText" presStyleLbl="node1" presStyleIdx="2" presStyleCnt="4" custLinFactY="1181" custLinFactNeighborY="100000">
        <dgm:presLayoutVars>
          <dgm:chMax val="0"/>
          <dgm:bulletEnabled val="1"/>
        </dgm:presLayoutVars>
      </dgm:prSet>
      <dgm:spPr/>
      <dgm:t>
        <a:bodyPr/>
        <a:lstStyle/>
        <a:p>
          <a:endParaRPr lang="en-US"/>
        </a:p>
      </dgm:t>
    </dgm:pt>
    <dgm:pt modelId="{6B6B663B-1B9C-4000-9226-C8A0B664285D}" type="pres">
      <dgm:prSet presAssocID="{D4978A85-EF25-4000-86EB-91AC568CC283}" presName="spacer" presStyleCnt="0"/>
      <dgm:spPr/>
    </dgm:pt>
    <dgm:pt modelId="{C922E525-AF4D-4585-B793-9DAD5FC41543}" type="pres">
      <dgm:prSet presAssocID="{E21E2CDB-56FF-4E87-AD97-201E5205A9BA}" presName="parentText" presStyleLbl="node1" presStyleIdx="3" presStyleCnt="4" custLinFactY="14298" custLinFactNeighborX="-23" custLinFactNeighborY="100000">
        <dgm:presLayoutVars>
          <dgm:chMax val="0"/>
          <dgm:bulletEnabled val="1"/>
        </dgm:presLayoutVars>
      </dgm:prSet>
      <dgm:spPr/>
      <dgm:t>
        <a:bodyPr/>
        <a:lstStyle/>
        <a:p>
          <a:endParaRPr lang="en-US"/>
        </a:p>
      </dgm:t>
    </dgm:pt>
  </dgm:ptLst>
  <dgm:cxnLst>
    <dgm:cxn modelId="{D4C15CF4-FA6D-411A-9306-554DEC42BA11}" type="presOf" srcId="{A1A3815E-956C-4018-A166-5F48C29B9CCC}" destId="{9292E381-5580-4EA9-B441-BD45CB8718E1}" srcOrd="0" destOrd="0" presId="urn:microsoft.com/office/officeart/2005/8/layout/vList2"/>
    <dgm:cxn modelId="{D60CB894-8E09-42FE-8578-4234D4E379CA}" srcId="{BF2EB746-79BA-4687-93F8-6DC7B8CE06D0}" destId="{A1A3815E-956C-4018-A166-5F48C29B9CCC}" srcOrd="2" destOrd="0" parTransId="{FBE49947-8EE7-42D4-9AD3-18FF9A9AA84E}" sibTransId="{D4978A85-EF25-4000-86EB-91AC568CC283}"/>
    <dgm:cxn modelId="{28FBD970-B7F9-4771-A7C5-6FE98B40F53A}" srcId="{BF2EB746-79BA-4687-93F8-6DC7B8CE06D0}" destId="{471FAC4B-4981-41BE-B5A2-EB7B36A08FB4}" srcOrd="0" destOrd="0" parTransId="{A2D29AFE-D292-4DD1-91D3-5A2421538278}" sibTransId="{514C47BF-87A6-4276-AAD5-39AF7A596747}"/>
    <dgm:cxn modelId="{F02ED3A4-0085-48FE-BC20-C8AA16D263D8}" type="presOf" srcId="{471FAC4B-4981-41BE-B5A2-EB7B36A08FB4}" destId="{1826A27D-A5C1-465D-B54B-3D6E96D9D347}" srcOrd="0" destOrd="0" presId="urn:microsoft.com/office/officeart/2005/8/layout/vList2"/>
    <dgm:cxn modelId="{24522271-4E19-4E72-8A24-19F945B30AB5}" type="presOf" srcId="{E21E2CDB-56FF-4E87-AD97-201E5205A9BA}" destId="{C922E525-AF4D-4585-B793-9DAD5FC41543}" srcOrd="0" destOrd="0" presId="urn:microsoft.com/office/officeart/2005/8/layout/vList2"/>
    <dgm:cxn modelId="{A280A8F6-4289-42D5-A9C8-25CD02D489B1}" type="presOf" srcId="{E32921D0-BDC4-4AB2-B11C-441F21D91731}" destId="{9B886112-D38D-4DC8-B5F7-E5803D2D2CC3}" srcOrd="0" destOrd="0" presId="urn:microsoft.com/office/officeart/2005/8/layout/vList2"/>
    <dgm:cxn modelId="{527D9A36-A9D6-443B-A8E6-8EE7C374B99F}" srcId="{BF2EB746-79BA-4687-93F8-6DC7B8CE06D0}" destId="{E32921D0-BDC4-4AB2-B11C-441F21D91731}" srcOrd="1" destOrd="0" parTransId="{80BE9C79-E869-443C-A944-63535F13D510}" sibTransId="{9E8AFCBE-CB1F-4696-B3F5-41335364F751}"/>
    <dgm:cxn modelId="{66C30D84-7E7C-4194-B66B-FE61C90406B8}" type="presOf" srcId="{BF2EB746-79BA-4687-93F8-6DC7B8CE06D0}" destId="{CA327366-089F-4150-B93F-F48BA6DEC215}" srcOrd="0" destOrd="0" presId="urn:microsoft.com/office/officeart/2005/8/layout/vList2"/>
    <dgm:cxn modelId="{22F67C88-E871-44B4-8020-B65CFE3154E4}" srcId="{BF2EB746-79BA-4687-93F8-6DC7B8CE06D0}" destId="{E21E2CDB-56FF-4E87-AD97-201E5205A9BA}" srcOrd="3" destOrd="0" parTransId="{F5947DBB-232A-425B-8E51-F0C8053038AB}" sibTransId="{8B4CB9AB-9A70-4C66-B9E5-FB38B72AAA0D}"/>
    <dgm:cxn modelId="{17B6DD46-D656-4232-85A0-2A42D5F071FF}" type="presParOf" srcId="{CA327366-089F-4150-B93F-F48BA6DEC215}" destId="{1826A27D-A5C1-465D-B54B-3D6E96D9D347}" srcOrd="0" destOrd="0" presId="urn:microsoft.com/office/officeart/2005/8/layout/vList2"/>
    <dgm:cxn modelId="{9CC80372-80C7-4F3D-9373-3C732FBD17B0}" type="presParOf" srcId="{CA327366-089F-4150-B93F-F48BA6DEC215}" destId="{5CF20A41-6200-45E1-B1CE-5B82C49366FB}" srcOrd="1" destOrd="0" presId="urn:microsoft.com/office/officeart/2005/8/layout/vList2"/>
    <dgm:cxn modelId="{C25E5BCE-AA24-46E4-B727-50E2A0087195}" type="presParOf" srcId="{CA327366-089F-4150-B93F-F48BA6DEC215}" destId="{9B886112-D38D-4DC8-B5F7-E5803D2D2CC3}" srcOrd="2" destOrd="0" presId="urn:microsoft.com/office/officeart/2005/8/layout/vList2"/>
    <dgm:cxn modelId="{59E780BD-726A-47D5-AA79-B2599C877BBF}" type="presParOf" srcId="{CA327366-089F-4150-B93F-F48BA6DEC215}" destId="{0ED533E0-0384-4C61-983D-13017FBD74AE}" srcOrd="3" destOrd="0" presId="urn:microsoft.com/office/officeart/2005/8/layout/vList2"/>
    <dgm:cxn modelId="{84F12887-97EE-4C7A-A2CC-27F086C7D919}" type="presParOf" srcId="{CA327366-089F-4150-B93F-F48BA6DEC215}" destId="{9292E381-5580-4EA9-B441-BD45CB8718E1}" srcOrd="4" destOrd="0" presId="urn:microsoft.com/office/officeart/2005/8/layout/vList2"/>
    <dgm:cxn modelId="{7F08AC31-102F-44E4-A101-27641E38201D}" type="presParOf" srcId="{CA327366-089F-4150-B93F-F48BA6DEC215}" destId="{6B6B663B-1B9C-4000-9226-C8A0B664285D}" srcOrd="5" destOrd="0" presId="urn:microsoft.com/office/officeart/2005/8/layout/vList2"/>
    <dgm:cxn modelId="{068F8C19-B08D-4DEB-B47D-AE759F08EE90}" type="presParOf" srcId="{CA327366-089F-4150-B93F-F48BA6DEC215}" destId="{C922E525-AF4D-4585-B793-9DAD5FC41543}"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A4652C4-99AC-46AB-8D1E-6053DA92AE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654456-7E40-4F1B-86EE-78DF60BDE60F}">
      <dgm:prSet custT="1"/>
      <dgm:spPr/>
      <dgm:t>
        <a:bodyPr/>
        <a:lstStyle/>
        <a:p>
          <a:pPr rtl="0"/>
          <a:r>
            <a:rPr lang="en-US" sz="2800" b="1" dirty="0"/>
            <a:t>Future Outlook</a:t>
          </a:r>
          <a:endParaRPr lang="en-US" sz="2800" dirty="0"/>
        </a:p>
      </dgm:t>
    </dgm:pt>
    <dgm:pt modelId="{DDE380E0-149C-4ABE-8FC4-01D50F1E0CED}" type="parTrans" cxnId="{C920577A-9F3E-4817-A558-40C53991AAF7}">
      <dgm:prSet/>
      <dgm:spPr/>
      <dgm:t>
        <a:bodyPr/>
        <a:lstStyle/>
        <a:p>
          <a:endParaRPr lang="en-US"/>
        </a:p>
      </dgm:t>
    </dgm:pt>
    <dgm:pt modelId="{BB0FE2E1-635F-4537-94BA-07C2A2BD49AD}" type="sibTrans" cxnId="{C920577A-9F3E-4817-A558-40C53991AAF7}">
      <dgm:prSet/>
      <dgm:spPr/>
      <dgm:t>
        <a:bodyPr/>
        <a:lstStyle/>
        <a:p>
          <a:endParaRPr lang="en-US"/>
        </a:p>
      </dgm:t>
    </dgm:pt>
    <dgm:pt modelId="{FAC4481B-D3F3-4378-A2D3-6983ACF79C6E}" type="pres">
      <dgm:prSet presAssocID="{EA4652C4-99AC-46AB-8D1E-6053DA92AE7A}" presName="linear" presStyleCnt="0">
        <dgm:presLayoutVars>
          <dgm:animLvl val="lvl"/>
          <dgm:resizeHandles val="exact"/>
        </dgm:presLayoutVars>
      </dgm:prSet>
      <dgm:spPr/>
      <dgm:t>
        <a:bodyPr/>
        <a:lstStyle/>
        <a:p>
          <a:endParaRPr lang="en-US"/>
        </a:p>
      </dgm:t>
    </dgm:pt>
    <dgm:pt modelId="{07DAF9F1-D2DD-4D29-87A5-A37F4C35606D}" type="pres">
      <dgm:prSet presAssocID="{6A654456-7E40-4F1B-86EE-78DF60BDE60F}" presName="parentText" presStyleLbl="node1" presStyleIdx="0" presStyleCnt="1">
        <dgm:presLayoutVars>
          <dgm:chMax val="0"/>
          <dgm:bulletEnabled val="1"/>
        </dgm:presLayoutVars>
      </dgm:prSet>
      <dgm:spPr/>
      <dgm:t>
        <a:bodyPr/>
        <a:lstStyle/>
        <a:p>
          <a:endParaRPr lang="en-US"/>
        </a:p>
      </dgm:t>
    </dgm:pt>
  </dgm:ptLst>
  <dgm:cxnLst>
    <dgm:cxn modelId="{C920577A-9F3E-4817-A558-40C53991AAF7}" srcId="{EA4652C4-99AC-46AB-8D1E-6053DA92AE7A}" destId="{6A654456-7E40-4F1B-86EE-78DF60BDE60F}" srcOrd="0" destOrd="0" parTransId="{DDE380E0-149C-4ABE-8FC4-01D50F1E0CED}" sibTransId="{BB0FE2E1-635F-4537-94BA-07C2A2BD49AD}"/>
    <dgm:cxn modelId="{36443899-FDF2-4A0B-A1DC-8858F15DEDA5}" type="presOf" srcId="{EA4652C4-99AC-46AB-8D1E-6053DA92AE7A}" destId="{FAC4481B-D3F3-4378-A2D3-6983ACF79C6E}" srcOrd="0" destOrd="0" presId="urn:microsoft.com/office/officeart/2005/8/layout/vList2"/>
    <dgm:cxn modelId="{FFD8821B-6E7B-4F9E-BBB1-260C5FC80222}" type="presOf" srcId="{6A654456-7E40-4F1B-86EE-78DF60BDE60F}" destId="{07DAF9F1-D2DD-4D29-87A5-A37F4C35606D}" srcOrd="0" destOrd="0" presId="urn:microsoft.com/office/officeart/2005/8/layout/vList2"/>
    <dgm:cxn modelId="{FE2CE694-6180-41E0-B5B3-AFBCA5E88FF5}" type="presParOf" srcId="{FAC4481B-D3F3-4378-A2D3-6983ACF79C6E}" destId="{07DAF9F1-D2DD-4D29-87A5-A37F4C3560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F2EB746-79BA-4687-93F8-6DC7B8CE06D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71FAC4B-4981-41BE-B5A2-EB7B36A08FB4}">
      <dgm:prSet/>
      <dgm:spPr/>
      <dgm:t>
        <a:bodyPr/>
        <a:lstStyle/>
        <a:p>
          <a:pPr algn="just" rtl="0"/>
          <a:r>
            <a:rPr lang="en-IN" dirty="0">
              <a:solidFill>
                <a:schemeClr val="tx1"/>
              </a:solidFill>
              <a:effectLst/>
              <a:latin typeface="Calibri" panose="020F0502020204030204" pitchFamily="34" charset="0"/>
              <a:cs typeface="Calibri" panose="020F0502020204030204" pitchFamily="34" charset="0"/>
            </a:rPr>
            <a:t>Company is actively looking for growth avenues and is open for organic/inorganic growth opportunities.  The company is also looking for opportunities to diversify in other areas. </a:t>
          </a:r>
          <a:endParaRPr lang="en-US" dirty="0">
            <a:solidFill>
              <a:schemeClr val="tx1"/>
            </a:solidFill>
            <a:latin typeface="Calibri" panose="020F0502020204030204" pitchFamily="34" charset="0"/>
            <a:cs typeface="Calibri" panose="020F0502020204030204" pitchFamily="34" charset="0"/>
          </a:endParaRPr>
        </a:p>
      </dgm:t>
    </dgm:pt>
    <dgm:pt modelId="{A2D29AFE-D292-4DD1-91D3-5A2421538278}" type="parTrans" cxnId="{28FBD970-B7F9-4771-A7C5-6FE98B40F53A}">
      <dgm:prSet/>
      <dgm:spPr/>
      <dgm:t>
        <a:bodyPr/>
        <a:lstStyle/>
        <a:p>
          <a:pPr algn="just"/>
          <a:endParaRPr lang="en-US"/>
        </a:p>
      </dgm:t>
    </dgm:pt>
    <dgm:pt modelId="{514C47BF-87A6-4276-AAD5-39AF7A596747}" type="sibTrans" cxnId="{28FBD970-B7F9-4771-A7C5-6FE98B40F53A}">
      <dgm:prSet/>
      <dgm:spPr/>
      <dgm:t>
        <a:bodyPr/>
        <a:lstStyle/>
        <a:p>
          <a:pPr algn="just"/>
          <a:endParaRPr lang="en-US"/>
        </a:p>
      </dgm:t>
    </dgm:pt>
    <dgm:pt modelId="{59EF0E1D-9CD1-47DC-8259-A12BBFD1256F}">
      <dgm:prSet/>
      <dgm:spPr/>
      <dgm:t>
        <a:bodyPr/>
        <a:lstStyle/>
        <a:p>
          <a:pPr algn="just"/>
          <a:r>
            <a:rPr lang="en-US" dirty="0" smtClean="0">
              <a:solidFill>
                <a:schemeClr val="tx1"/>
              </a:solidFill>
              <a:effectLst/>
              <a:latin typeface="Calibri" panose="020F0502020204030204" pitchFamily="34" charset="0"/>
              <a:cs typeface="Calibri" panose="020F0502020204030204" pitchFamily="34" charset="0"/>
            </a:rPr>
            <a:t>Continuous meeting with STU’s to promote CNG for their fleets, meetings with ARSTU’s (Association of State Road Transport Undertakings) for addition of CNG buses in State Road Transports (STU’s).</a:t>
          </a:r>
          <a:endParaRPr lang="en-IN" dirty="0">
            <a:solidFill>
              <a:schemeClr val="tx1"/>
            </a:solidFill>
            <a:effectLst/>
            <a:latin typeface="Calibri" panose="020F0502020204030204" pitchFamily="34" charset="0"/>
            <a:cs typeface="Calibri" panose="020F0502020204030204" pitchFamily="34" charset="0"/>
          </a:endParaRPr>
        </a:p>
      </dgm:t>
    </dgm:pt>
    <dgm:pt modelId="{64C6FB6F-2A56-42E3-B57C-746CA4C5F846}" type="parTrans" cxnId="{7C2BF999-2F98-4230-AED5-C167F2AD080D}">
      <dgm:prSet/>
      <dgm:spPr/>
      <dgm:t>
        <a:bodyPr/>
        <a:lstStyle/>
        <a:p>
          <a:endParaRPr lang="en-US"/>
        </a:p>
      </dgm:t>
    </dgm:pt>
    <dgm:pt modelId="{39553AD8-1651-44D5-A97C-1C24F8A9A34C}" type="sibTrans" cxnId="{7C2BF999-2F98-4230-AED5-C167F2AD080D}">
      <dgm:prSet/>
      <dgm:spPr/>
      <dgm:t>
        <a:bodyPr/>
        <a:lstStyle/>
        <a:p>
          <a:endParaRPr lang="en-US"/>
        </a:p>
      </dgm:t>
    </dgm:pt>
    <dgm:pt modelId="{CA327366-089F-4150-B93F-F48BA6DEC215}" type="pres">
      <dgm:prSet presAssocID="{BF2EB746-79BA-4687-93F8-6DC7B8CE06D0}" presName="linear" presStyleCnt="0">
        <dgm:presLayoutVars>
          <dgm:animLvl val="lvl"/>
          <dgm:resizeHandles val="exact"/>
        </dgm:presLayoutVars>
      </dgm:prSet>
      <dgm:spPr/>
      <dgm:t>
        <a:bodyPr/>
        <a:lstStyle/>
        <a:p>
          <a:endParaRPr lang="en-US"/>
        </a:p>
      </dgm:t>
    </dgm:pt>
    <dgm:pt modelId="{1826A27D-A5C1-465D-B54B-3D6E96D9D347}" type="pres">
      <dgm:prSet presAssocID="{471FAC4B-4981-41BE-B5A2-EB7B36A08FB4}" presName="parentText" presStyleLbl="node1" presStyleIdx="0" presStyleCnt="2" custScaleY="49066" custLinFactY="-2418" custLinFactNeighborY="-100000">
        <dgm:presLayoutVars>
          <dgm:chMax val="0"/>
          <dgm:bulletEnabled val="1"/>
        </dgm:presLayoutVars>
      </dgm:prSet>
      <dgm:spPr/>
      <dgm:t>
        <a:bodyPr/>
        <a:lstStyle/>
        <a:p>
          <a:endParaRPr lang="en-US"/>
        </a:p>
      </dgm:t>
    </dgm:pt>
    <dgm:pt modelId="{5CF20A41-6200-45E1-B1CE-5B82C49366FB}" type="pres">
      <dgm:prSet presAssocID="{514C47BF-87A6-4276-AAD5-39AF7A596747}" presName="spacer" presStyleCnt="0"/>
      <dgm:spPr/>
    </dgm:pt>
    <dgm:pt modelId="{4691D68B-A17D-4F9F-A7F1-B7BDAC1B6C19}" type="pres">
      <dgm:prSet presAssocID="{59EF0E1D-9CD1-47DC-8259-A12BBFD1256F}" presName="parentText" presStyleLbl="node1" presStyleIdx="1" presStyleCnt="2" custScaleY="74760" custLinFactNeighborY="96379">
        <dgm:presLayoutVars>
          <dgm:chMax val="0"/>
          <dgm:bulletEnabled val="1"/>
        </dgm:presLayoutVars>
      </dgm:prSet>
      <dgm:spPr/>
      <dgm:t>
        <a:bodyPr/>
        <a:lstStyle/>
        <a:p>
          <a:endParaRPr lang="en-US"/>
        </a:p>
      </dgm:t>
    </dgm:pt>
  </dgm:ptLst>
  <dgm:cxnLst>
    <dgm:cxn modelId="{A190A797-60BD-425A-8112-D550D753A8D1}" type="presOf" srcId="{BF2EB746-79BA-4687-93F8-6DC7B8CE06D0}" destId="{CA327366-089F-4150-B93F-F48BA6DEC215}" srcOrd="0" destOrd="0" presId="urn:microsoft.com/office/officeart/2005/8/layout/vList2"/>
    <dgm:cxn modelId="{7C2BF999-2F98-4230-AED5-C167F2AD080D}" srcId="{BF2EB746-79BA-4687-93F8-6DC7B8CE06D0}" destId="{59EF0E1D-9CD1-47DC-8259-A12BBFD1256F}" srcOrd="1" destOrd="0" parTransId="{64C6FB6F-2A56-42E3-B57C-746CA4C5F846}" sibTransId="{39553AD8-1651-44D5-A97C-1C24F8A9A34C}"/>
    <dgm:cxn modelId="{28FBD970-B7F9-4771-A7C5-6FE98B40F53A}" srcId="{BF2EB746-79BA-4687-93F8-6DC7B8CE06D0}" destId="{471FAC4B-4981-41BE-B5A2-EB7B36A08FB4}" srcOrd="0" destOrd="0" parTransId="{A2D29AFE-D292-4DD1-91D3-5A2421538278}" sibTransId="{514C47BF-87A6-4276-AAD5-39AF7A596747}"/>
    <dgm:cxn modelId="{EA932532-F6B0-4E5E-9A64-89ACF8715ECF}" type="presOf" srcId="{471FAC4B-4981-41BE-B5A2-EB7B36A08FB4}" destId="{1826A27D-A5C1-465D-B54B-3D6E96D9D347}" srcOrd="0" destOrd="0" presId="urn:microsoft.com/office/officeart/2005/8/layout/vList2"/>
    <dgm:cxn modelId="{CCBB5838-FFFE-49DC-9A48-159A7B8318C2}" type="presOf" srcId="{59EF0E1D-9CD1-47DC-8259-A12BBFD1256F}" destId="{4691D68B-A17D-4F9F-A7F1-B7BDAC1B6C19}" srcOrd="0" destOrd="0" presId="urn:microsoft.com/office/officeart/2005/8/layout/vList2"/>
    <dgm:cxn modelId="{0A258F2F-D4AB-4663-B10D-38750E11C651}" type="presParOf" srcId="{CA327366-089F-4150-B93F-F48BA6DEC215}" destId="{1826A27D-A5C1-465D-B54B-3D6E96D9D347}" srcOrd="0" destOrd="0" presId="urn:microsoft.com/office/officeart/2005/8/layout/vList2"/>
    <dgm:cxn modelId="{F5F28F2E-A75E-4111-B69E-6317D91466BF}" type="presParOf" srcId="{CA327366-089F-4150-B93F-F48BA6DEC215}" destId="{5CF20A41-6200-45E1-B1CE-5B82C49366FB}" srcOrd="1" destOrd="0" presId="urn:microsoft.com/office/officeart/2005/8/layout/vList2"/>
    <dgm:cxn modelId="{FEFA1213-A5F0-49A0-8B8D-A277CBB230B1}" type="presParOf" srcId="{CA327366-089F-4150-B93F-F48BA6DEC215}" destId="{4691D68B-A17D-4F9F-A7F1-B7BDAC1B6C1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E4A38EA-5334-485D-A763-26DFA90055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9A76264-3D68-4A66-AF4F-FD48BB23B99C}">
      <dgm:prSet custT="1"/>
      <dgm:spPr/>
      <dgm:t>
        <a:bodyPr/>
        <a:lstStyle/>
        <a:p>
          <a:pPr rtl="0"/>
          <a:r>
            <a:rPr lang="en-US" sz="2800" b="1" dirty="0"/>
            <a:t>Credit Strength</a:t>
          </a:r>
          <a:endParaRPr lang="en-US" sz="2800" dirty="0"/>
        </a:p>
      </dgm:t>
    </dgm:pt>
    <dgm:pt modelId="{5ADD19F4-6D8F-40BC-9585-AF6598FAEDDE}" type="parTrans" cxnId="{A7F34245-3E91-4218-9689-460DF60948B1}">
      <dgm:prSet/>
      <dgm:spPr/>
      <dgm:t>
        <a:bodyPr/>
        <a:lstStyle/>
        <a:p>
          <a:endParaRPr lang="en-US"/>
        </a:p>
      </dgm:t>
    </dgm:pt>
    <dgm:pt modelId="{6F110385-F5D8-4B33-82D5-796E88A80A9E}" type="sibTrans" cxnId="{A7F34245-3E91-4218-9689-460DF60948B1}">
      <dgm:prSet/>
      <dgm:spPr/>
      <dgm:t>
        <a:bodyPr/>
        <a:lstStyle/>
        <a:p>
          <a:endParaRPr lang="en-US"/>
        </a:p>
      </dgm:t>
    </dgm:pt>
    <dgm:pt modelId="{722B979C-6B96-40A3-ABD0-3A3BCE60E432}" type="pres">
      <dgm:prSet presAssocID="{2E4A38EA-5334-485D-A763-26DFA9005548}" presName="linear" presStyleCnt="0">
        <dgm:presLayoutVars>
          <dgm:animLvl val="lvl"/>
          <dgm:resizeHandles val="exact"/>
        </dgm:presLayoutVars>
      </dgm:prSet>
      <dgm:spPr/>
      <dgm:t>
        <a:bodyPr/>
        <a:lstStyle/>
        <a:p>
          <a:endParaRPr lang="en-US"/>
        </a:p>
      </dgm:t>
    </dgm:pt>
    <dgm:pt modelId="{A25E768C-6006-439B-8215-2F92828B0CE9}" type="pres">
      <dgm:prSet presAssocID="{29A76264-3D68-4A66-AF4F-FD48BB23B99C}" presName="parentText" presStyleLbl="node1" presStyleIdx="0" presStyleCnt="1">
        <dgm:presLayoutVars>
          <dgm:chMax val="0"/>
          <dgm:bulletEnabled val="1"/>
        </dgm:presLayoutVars>
      </dgm:prSet>
      <dgm:spPr/>
      <dgm:t>
        <a:bodyPr/>
        <a:lstStyle/>
        <a:p>
          <a:endParaRPr lang="en-US"/>
        </a:p>
      </dgm:t>
    </dgm:pt>
  </dgm:ptLst>
  <dgm:cxnLst>
    <dgm:cxn modelId="{FC37BF87-212B-40BF-B3ED-88C87E3083D2}" type="presOf" srcId="{2E4A38EA-5334-485D-A763-26DFA9005548}" destId="{722B979C-6B96-40A3-ABD0-3A3BCE60E432}" srcOrd="0" destOrd="0" presId="urn:microsoft.com/office/officeart/2005/8/layout/vList2"/>
    <dgm:cxn modelId="{15177835-40E0-4127-8752-AF3A2CCAC516}" type="presOf" srcId="{29A76264-3D68-4A66-AF4F-FD48BB23B99C}" destId="{A25E768C-6006-439B-8215-2F92828B0CE9}" srcOrd="0" destOrd="0" presId="urn:microsoft.com/office/officeart/2005/8/layout/vList2"/>
    <dgm:cxn modelId="{A7F34245-3E91-4218-9689-460DF60948B1}" srcId="{2E4A38EA-5334-485D-A763-26DFA9005548}" destId="{29A76264-3D68-4A66-AF4F-FD48BB23B99C}" srcOrd="0" destOrd="0" parTransId="{5ADD19F4-6D8F-40BC-9585-AF6598FAEDDE}" sibTransId="{6F110385-F5D8-4B33-82D5-796E88A80A9E}"/>
    <dgm:cxn modelId="{2AC0233D-CD36-4310-AD69-A15B2371EEC0}" type="presParOf" srcId="{722B979C-6B96-40A3-ABD0-3A3BCE60E432}" destId="{A25E768C-6006-439B-8215-2F92828B0C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CB8D505-1F02-4FCA-B53F-A871D177E20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1506686-D305-4D75-97D8-BCDB9DB796BD}">
      <dgm:prSet custT="1"/>
      <dgm:spPr/>
      <dgm:t>
        <a:bodyPr/>
        <a:lstStyle/>
        <a:p>
          <a:pPr rtl="0"/>
          <a:r>
            <a:rPr lang="en-US" sz="2800" dirty="0"/>
            <a:t>Healthy profitability with strong cash generations from operations.</a:t>
          </a:r>
        </a:p>
      </dgm:t>
    </dgm:pt>
    <dgm:pt modelId="{0EBCBD02-8E83-4485-8928-6DE4134F364B}" type="parTrans" cxnId="{D91E35D1-99DF-4D88-BD35-1CAB21751ABD}">
      <dgm:prSet/>
      <dgm:spPr/>
      <dgm:t>
        <a:bodyPr/>
        <a:lstStyle/>
        <a:p>
          <a:endParaRPr lang="en-US" sz="2800"/>
        </a:p>
      </dgm:t>
    </dgm:pt>
    <dgm:pt modelId="{3CAB809E-8C0D-4A40-A511-FA32D3766C70}" type="sibTrans" cxnId="{D91E35D1-99DF-4D88-BD35-1CAB21751ABD}">
      <dgm:prSet/>
      <dgm:spPr/>
      <dgm:t>
        <a:bodyPr/>
        <a:lstStyle/>
        <a:p>
          <a:endParaRPr lang="en-US" sz="2800"/>
        </a:p>
      </dgm:t>
    </dgm:pt>
    <dgm:pt modelId="{4A402CD1-F943-46F0-86BE-2ABB8B87BE93}">
      <dgm:prSet custT="1"/>
      <dgm:spPr/>
      <dgm:t>
        <a:bodyPr/>
        <a:lstStyle/>
        <a:p>
          <a:pPr rtl="0"/>
          <a:r>
            <a:rPr lang="en-US" sz="2800" dirty="0"/>
            <a:t>Zero debt company.</a:t>
          </a:r>
        </a:p>
      </dgm:t>
    </dgm:pt>
    <dgm:pt modelId="{A9A0E884-BA39-41D1-877E-994C2976F506}" type="parTrans" cxnId="{8DDEA97A-1BCC-4D3C-9550-AD4B44C6E3B5}">
      <dgm:prSet/>
      <dgm:spPr/>
      <dgm:t>
        <a:bodyPr/>
        <a:lstStyle/>
        <a:p>
          <a:endParaRPr lang="en-US" sz="2800"/>
        </a:p>
      </dgm:t>
    </dgm:pt>
    <dgm:pt modelId="{2FD59AF2-F7A2-49CF-9BB4-6ECBABC22625}" type="sibTrans" cxnId="{8DDEA97A-1BCC-4D3C-9550-AD4B44C6E3B5}">
      <dgm:prSet/>
      <dgm:spPr/>
      <dgm:t>
        <a:bodyPr/>
        <a:lstStyle/>
        <a:p>
          <a:endParaRPr lang="en-US" sz="2800"/>
        </a:p>
      </dgm:t>
    </dgm:pt>
    <dgm:pt modelId="{C8C57E72-9A90-47AB-AA9B-0CF6339161F3}">
      <dgm:prSet custT="1"/>
      <dgm:spPr/>
      <dgm:t>
        <a:bodyPr/>
        <a:lstStyle/>
        <a:p>
          <a:pPr rtl="0"/>
          <a:r>
            <a:rPr lang="en-US" sz="2800"/>
            <a:t>Comfortable working capital position.</a:t>
          </a:r>
        </a:p>
      </dgm:t>
    </dgm:pt>
    <dgm:pt modelId="{80F678A5-2237-44AC-A1B6-1665D0D34C0E}" type="parTrans" cxnId="{650D5DAA-D28C-428B-AC59-6B254416E15D}">
      <dgm:prSet/>
      <dgm:spPr/>
      <dgm:t>
        <a:bodyPr/>
        <a:lstStyle/>
        <a:p>
          <a:endParaRPr lang="en-US" sz="2800"/>
        </a:p>
      </dgm:t>
    </dgm:pt>
    <dgm:pt modelId="{9507370B-48B8-4536-8490-67043D9E9620}" type="sibTrans" cxnId="{650D5DAA-D28C-428B-AC59-6B254416E15D}">
      <dgm:prSet/>
      <dgm:spPr/>
      <dgm:t>
        <a:bodyPr/>
        <a:lstStyle/>
        <a:p>
          <a:endParaRPr lang="en-US" sz="2800"/>
        </a:p>
      </dgm:t>
    </dgm:pt>
    <dgm:pt modelId="{366958EF-D0D4-40D3-A9E4-3D1D526D6C13}">
      <dgm:prSet custT="1"/>
      <dgm:spPr/>
      <dgm:t>
        <a:bodyPr/>
        <a:lstStyle/>
        <a:p>
          <a:pPr algn="just" rtl="0"/>
          <a:r>
            <a:rPr lang="en-US" sz="2800" dirty="0"/>
            <a:t>Care Ratings Ltd. has reaffirmed highest credit ratings of AAA (Stable) for bank facilities . </a:t>
          </a:r>
        </a:p>
      </dgm:t>
    </dgm:pt>
    <dgm:pt modelId="{B1372D2B-7C1C-423A-8ACB-77B02F5804B8}" type="parTrans" cxnId="{C6708348-8931-4265-B76C-380718F46170}">
      <dgm:prSet/>
      <dgm:spPr/>
      <dgm:t>
        <a:bodyPr/>
        <a:lstStyle/>
        <a:p>
          <a:endParaRPr lang="en-US" sz="2800"/>
        </a:p>
      </dgm:t>
    </dgm:pt>
    <dgm:pt modelId="{E909ADC7-ADB1-4F73-ACE3-A8600D1EAE5A}" type="sibTrans" cxnId="{C6708348-8931-4265-B76C-380718F46170}">
      <dgm:prSet/>
      <dgm:spPr/>
      <dgm:t>
        <a:bodyPr/>
        <a:lstStyle/>
        <a:p>
          <a:endParaRPr lang="en-US" sz="2800"/>
        </a:p>
      </dgm:t>
    </dgm:pt>
    <dgm:pt modelId="{276FF08F-664E-4296-9216-8AFAC19FC4A8}" type="pres">
      <dgm:prSet presAssocID="{6CB8D505-1F02-4FCA-B53F-A871D177E206}" presName="linear" presStyleCnt="0">
        <dgm:presLayoutVars>
          <dgm:animLvl val="lvl"/>
          <dgm:resizeHandles val="exact"/>
        </dgm:presLayoutVars>
      </dgm:prSet>
      <dgm:spPr/>
      <dgm:t>
        <a:bodyPr/>
        <a:lstStyle/>
        <a:p>
          <a:endParaRPr lang="en-US"/>
        </a:p>
      </dgm:t>
    </dgm:pt>
    <dgm:pt modelId="{385D7767-2285-4EDB-81EA-2EB5A4AD6915}" type="pres">
      <dgm:prSet presAssocID="{C1506686-D305-4D75-97D8-BCDB9DB796BD}" presName="parentText" presStyleLbl="node1" presStyleIdx="0" presStyleCnt="4" custScaleY="50912">
        <dgm:presLayoutVars>
          <dgm:chMax val="0"/>
          <dgm:bulletEnabled val="1"/>
        </dgm:presLayoutVars>
      </dgm:prSet>
      <dgm:spPr/>
      <dgm:t>
        <a:bodyPr/>
        <a:lstStyle/>
        <a:p>
          <a:endParaRPr lang="en-US"/>
        </a:p>
      </dgm:t>
    </dgm:pt>
    <dgm:pt modelId="{C84D311D-0CF9-4ED6-BB75-A754129F24C3}" type="pres">
      <dgm:prSet presAssocID="{3CAB809E-8C0D-4A40-A511-FA32D3766C70}" presName="spacer" presStyleCnt="0"/>
      <dgm:spPr/>
    </dgm:pt>
    <dgm:pt modelId="{8B820B8E-84C6-42B3-B8F9-0DCFD65E6A44}" type="pres">
      <dgm:prSet presAssocID="{4A402CD1-F943-46F0-86BE-2ABB8B87BE93}" presName="parentText" presStyleLbl="node1" presStyleIdx="1" presStyleCnt="4" custScaleY="49056">
        <dgm:presLayoutVars>
          <dgm:chMax val="0"/>
          <dgm:bulletEnabled val="1"/>
        </dgm:presLayoutVars>
      </dgm:prSet>
      <dgm:spPr/>
      <dgm:t>
        <a:bodyPr/>
        <a:lstStyle/>
        <a:p>
          <a:endParaRPr lang="en-US"/>
        </a:p>
      </dgm:t>
    </dgm:pt>
    <dgm:pt modelId="{2701436B-F7D9-4975-AD01-362A7195CBFD}" type="pres">
      <dgm:prSet presAssocID="{2FD59AF2-F7A2-49CF-9BB4-6ECBABC22625}" presName="spacer" presStyleCnt="0"/>
      <dgm:spPr/>
    </dgm:pt>
    <dgm:pt modelId="{062F2082-90EE-41E9-9C23-A27BAE2080B2}" type="pres">
      <dgm:prSet presAssocID="{C8C57E72-9A90-47AB-AA9B-0CF6339161F3}" presName="parentText" presStyleLbl="node1" presStyleIdx="2" presStyleCnt="4" custScaleY="51591">
        <dgm:presLayoutVars>
          <dgm:chMax val="0"/>
          <dgm:bulletEnabled val="1"/>
        </dgm:presLayoutVars>
      </dgm:prSet>
      <dgm:spPr/>
      <dgm:t>
        <a:bodyPr/>
        <a:lstStyle/>
        <a:p>
          <a:endParaRPr lang="en-US"/>
        </a:p>
      </dgm:t>
    </dgm:pt>
    <dgm:pt modelId="{4BD813C6-8FC6-4E05-A35E-37E92245A29B}" type="pres">
      <dgm:prSet presAssocID="{9507370B-48B8-4536-8490-67043D9E9620}" presName="spacer" presStyleCnt="0"/>
      <dgm:spPr/>
    </dgm:pt>
    <dgm:pt modelId="{3D80AAAA-8825-43F9-8AFE-77F89838316E}" type="pres">
      <dgm:prSet presAssocID="{366958EF-D0D4-40D3-A9E4-3D1D526D6C13}" presName="parentText" presStyleLbl="node1" presStyleIdx="3" presStyleCnt="4">
        <dgm:presLayoutVars>
          <dgm:chMax val="0"/>
          <dgm:bulletEnabled val="1"/>
        </dgm:presLayoutVars>
      </dgm:prSet>
      <dgm:spPr/>
      <dgm:t>
        <a:bodyPr/>
        <a:lstStyle/>
        <a:p>
          <a:endParaRPr lang="en-US"/>
        </a:p>
      </dgm:t>
    </dgm:pt>
  </dgm:ptLst>
  <dgm:cxnLst>
    <dgm:cxn modelId="{C6708348-8931-4265-B76C-380718F46170}" srcId="{6CB8D505-1F02-4FCA-B53F-A871D177E206}" destId="{366958EF-D0D4-40D3-A9E4-3D1D526D6C13}" srcOrd="3" destOrd="0" parTransId="{B1372D2B-7C1C-423A-8ACB-77B02F5804B8}" sibTransId="{E909ADC7-ADB1-4F73-ACE3-A8600D1EAE5A}"/>
    <dgm:cxn modelId="{05CF8885-8190-4563-AB7D-9A2E005652A6}" type="presOf" srcId="{C1506686-D305-4D75-97D8-BCDB9DB796BD}" destId="{385D7767-2285-4EDB-81EA-2EB5A4AD6915}" srcOrd="0" destOrd="0" presId="urn:microsoft.com/office/officeart/2005/8/layout/vList2"/>
    <dgm:cxn modelId="{EE2BDFD4-9C15-4671-A8FE-0740AACBEE0B}" type="presOf" srcId="{4A402CD1-F943-46F0-86BE-2ABB8B87BE93}" destId="{8B820B8E-84C6-42B3-B8F9-0DCFD65E6A44}" srcOrd="0" destOrd="0" presId="urn:microsoft.com/office/officeart/2005/8/layout/vList2"/>
    <dgm:cxn modelId="{CA6F7186-1A9E-461B-AC8D-6BB38CDFC88F}" type="presOf" srcId="{C8C57E72-9A90-47AB-AA9B-0CF6339161F3}" destId="{062F2082-90EE-41E9-9C23-A27BAE2080B2}" srcOrd="0" destOrd="0" presId="urn:microsoft.com/office/officeart/2005/8/layout/vList2"/>
    <dgm:cxn modelId="{84A005EA-D81E-4414-BFD9-99591F206292}" type="presOf" srcId="{366958EF-D0D4-40D3-A9E4-3D1D526D6C13}" destId="{3D80AAAA-8825-43F9-8AFE-77F89838316E}" srcOrd="0" destOrd="0" presId="urn:microsoft.com/office/officeart/2005/8/layout/vList2"/>
    <dgm:cxn modelId="{24466396-3FB4-4E49-B090-A0E5B1666742}" type="presOf" srcId="{6CB8D505-1F02-4FCA-B53F-A871D177E206}" destId="{276FF08F-664E-4296-9216-8AFAC19FC4A8}" srcOrd="0" destOrd="0" presId="urn:microsoft.com/office/officeart/2005/8/layout/vList2"/>
    <dgm:cxn modelId="{D91E35D1-99DF-4D88-BD35-1CAB21751ABD}" srcId="{6CB8D505-1F02-4FCA-B53F-A871D177E206}" destId="{C1506686-D305-4D75-97D8-BCDB9DB796BD}" srcOrd="0" destOrd="0" parTransId="{0EBCBD02-8E83-4485-8928-6DE4134F364B}" sibTransId="{3CAB809E-8C0D-4A40-A511-FA32D3766C70}"/>
    <dgm:cxn modelId="{650D5DAA-D28C-428B-AC59-6B254416E15D}" srcId="{6CB8D505-1F02-4FCA-B53F-A871D177E206}" destId="{C8C57E72-9A90-47AB-AA9B-0CF6339161F3}" srcOrd="2" destOrd="0" parTransId="{80F678A5-2237-44AC-A1B6-1665D0D34C0E}" sibTransId="{9507370B-48B8-4536-8490-67043D9E9620}"/>
    <dgm:cxn modelId="{8DDEA97A-1BCC-4D3C-9550-AD4B44C6E3B5}" srcId="{6CB8D505-1F02-4FCA-B53F-A871D177E206}" destId="{4A402CD1-F943-46F0-86BE-2ABB8B87BE93}" srcOrd="1" destOrd="0" parTransId="{A9A0E884-BA39-41D1-877E-994C2976F506}" sibTransId="{2FD59AF2-F7A2-49CF-9BB4-6ECBABC22625}"/>
    <dgm:cxn modelId="{7E451B8B-C28D-40F1-97A9-4C5DBBAEC3BD}" type="presParOf" srcId="{276FF08F-664E-4296-9216-8AFAC19FC4A8}" destId="{385D7767-2285-4EDB-81EA-2EB5A4AD6915}" srcOrd="0" destOrd="0" presId="urn:microsoft.com/office/officeart/2005/8/layout/vList2"/>
    <dgm:cxn modelId="{FD683794-8F86-4909-97B2-967F355BF807}" type="presParOf" srcId="{276FF08F-664E-4296-9216-8AFAC19FC4A8}" destId="{C84D311D-0CF9-4ED6-BB75-A754129F24C3}" srcOrd="1" destOrd="0" presId="urn:microsoft.com/office/officeart/2005/8/layout/vList2"/>
    <dgm:cxn modelId="{A2B04E80-73B3-4B94-B86D-EAA47FB616D9}" type="presParOf" srcId="{276FF08F-664E-4296-9216-8AFAC19FC4A8}" destId="{8B820B8E-84C6-42B3-B8F9-0DCFD65E6A44}" srcOrd="2" destOrd="0" presId="urn:microsoft.com/office/officeart/2005/8/layout/vList2"/>
    <dgm:cxn modelId="{648192B0-4A1C-472B-95BB-1B5CD1E244D0}" type="presParOf" srcId="{276FF08F-664E-4296-9216-8AFAC19FC4A8}" destId="{2701436B-F7D9-4975-AD01-362A7195CBFD}" srcOrd="3" destOrd="0" presId="urn:microsoft.com/office/officeart/2005/8/layout/vList2"/>
    <dgm:cxn modelId="{CC222477-766B-462F-B86D-6C643C45039D}" type="presParOf" srcId="{276FF08F-664E-4296-9216-8AFAC19FC4A8}" destId="{062F2082-90EE-41E9-9C23-A27BAE2080B2}" srcOrd="4" destOrd="0" presId="urn:microsoft.com/office/officeart/2005/8/layout/vList2"/>
    <dgm:cxn modelId="{AE973D03-0B5C-4166-A96A-D3C34EC01A00}" type="presParOf" srcId="{276FF08F-664E-4296-9216-8AFAC19FC4A8}" destId="{4BD813C6-8FC6-4E05-A35E-37E92245A29B}" srcOrd="5" destOrd="0" presId="urn:microsoft.com/office/officeart/2005/8/layout/vList2"/>
    <dgm:cxn modelId="{8853B503-B023-422F-AF3F-FCA2DA84B945}" type="presParOf" srcId="{276FF08F-664E-4296-9216-8AFAC19FC4A8}" destId="{3D80AAAA-8825-43F9-8AFE-77F89838316E}"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92C3FC4-3FDA-406E-BD80-2428A2E1DE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D618A3-E9D9-432B-8270-67B5D62218CB}">
      <dgm:prSet custT="1"/>
      <dgm:spPr/>
      <dgm:t>
        <a:bodyPr/>
        <a:lstStyle/>
        <a:p>
          <a:pPr rtl="0"/>
          <a:r>
            <a:rPr lang="en-US" sz="2400" b="1" dirty="0">
              <a:latin typeface="+mn-lt"/>
            </a:rPr>
            <a:t>Gas price </a:t>
          </a:r>
        </a:p>
      </dgm:t>
    </dgm:pt>
    <dgm:pt modelId="{DF1D9EE5-EA64-4AEA-853F-81D635BA0EFA}" type="parTrans" cxnId="{B1E5D553-36F0-4482-8DE8-E67E83959E89}">
      <dgm:prSet/>
      <dgm:spPr/>
      <dgm:t>
        <a:bodyPr/>
        <a:lstStyle/>
        <a:p>
          <a:endParaRPr lang="en-US" sz="2400">
            <a:latin typeface="+mn-lt"/>
          </a:endParaRPr>
        </a:p>
      </dgm:t>
    </dgm:pt>
    <dgm:pt modelId="{0234614D-493B-4D21-94EF-C24CC81A4BB8}" type="sibTrans" cxnId="{B1E5D553-36F0-4482-8DE8-E67E83959E89}">
      <dgm:prSet/>
      <dgm:spPr/>
      <dgm:t>
        <a:bodyPr/>
        <a:lstStyle/>
        <a:p>
          <a:endParaRPr lang="en-US" sz="2400">
            <a:latin typeface="+mn-lt"/>
          </a:endParaRPr>
        </a:p>
      </dgm:t>
    </dgm:pt>
    <dgm:pt modelId="{2572DD99-7756-43DB-B8FF-1CE6C084C9AB}">
      <dgm:prSet custT="1"/>
      <dgm:spPr/>
      <dgm:t>
        <a:bodyPr/>
        <a:lstStyle/>
        <a:p>
          <a:pPr algn="just" rtl="0"/>
          <a:r>
            <a:rPr lang="en-US" sz="2400" dirty="0">
              <a:latin typeface="+mn-lt"/>
            </a:rPr>
            <a:t>CNG &amp; PNG prices remains competitive vis-à-vis petrol and subsidized LPG in view of  allocation of domestic gas.</a:t>
          </a:r>
        </a:p>
      </dgm:t>
    </dgm:pt>
    <dgm:pt modelId="{558A7A51-9245-431D-8C1F-E55D24A12E9B}" type="parTrans" cxnId="{00D8CBA5-0206-4B32-80FE-F683A5CA49FA}">
      <dgm:prSet/>
      <dgm:spPr/>
      <dgm:t>
        <a:bodyPr/>
        <a:lstStyle/>
        <a:p>
          <a:endParaRPr lang="en-US" sz="2400">
            <a:latin typeface="+mn-lt"/>
          </a:endParaRPr>
        </a:p>
      </dgm:t>
    </dgm:pt>
    <dgm:pt modelId="{80855641-CBAD-4148-82FB-18AA4F8777C7}" type="sibTrans" cxnId="{00D8CBA5-0206-4B32-80FE-F683A5CA49FA}">
      <dgm:prSet/>
      <dgm:spPr/>
      <dgm:t>
        <a:bodyPr/>
        <a:lstStyle/>
        <a:p>
          <a:endParaRPr lang="en-US" sz="2400">
            <a:latin typeface="+mn-lt"/>
          </a:endParaRPr>
        </a:p>
      </dgm:t>
    </dgm:pt>
    <dgm:pt modelId="{44D1918A-EFE1-4109-9195-10F0010FF4B5}">
      <dgm:prSet custT="1"/>
      <dgm:spPr/>
      <dgm:t>
        <a:bodyPr/>
        <a:lstStyle/>
        <a:p>
          <a:pPr algn="just" rtl="0"/>
          <a:r>
            <a:rPr lang="en-US" sz="2400" dirty="0">
              <a:latin typeface="+mn-lt"/>
            </a:rPr>
            <a:t>To mitigate the risk, company has signed mid term/long term gas purchase agreements.</a:t>
          </a:r>
        </a:p>
      </dgm:t>
    </dgm:pt>
    <dgm:pt modelId="{6D45F618-B124-4A8A-9CDB-EA07752938A8}" type="parTrans" cxnId="{D280544B-7281-462B-8426-526073970D31}">
      <dgm:prSet/>
      <dgm:spPr/>
      <dgm:t>
        <a:bodyPr/>
        <a:lstStyle/>
        <a:p>
          <a:endParaRPr lang="en-US"/>
        </a:p>
      </dgm:t>
    </dgm:pt>
    <dgm:pt modelId="{27541B00-D914-486C-9B27-261D642CA257}" type="sibTrans" cxnId="{D280544B-7281-462B-8426-526073970D31}">
      <dgm:prSet/>
      <dgm:spPr/>
      <dgm:t>
        <a:bodyPr/>
        <a:lstStyle/>
        <a:p>
          <a:endParaRPr lang="en-US"/>
        </a:p>
      </dgm:t>
    </dgm:pt>
    <dgm:pt modelId="{6D448AE7-0F78-499A-B9C9-42D61472FF83}" type="pres">
      <dgm:prSet presAssocID="{192C3FC4-3FDA-406E-BD80-2428A2E1DE3E}" presName="linear" presStyleCnt="0">
        <dgm:presLayoutVars>
          <dgm:animLvl val="lvl"/>
          <dgm:resizeHandles val="exact"/>
        </dgm:presLayoutVars>
      </dgm:prSet>
      <dgm:spPr/>
      <dgm:t>
        <a:bodyPr/>
        <a:lstStyle/>
        <a:p>
          <a:endParaRPr lang="en-US"/>
        </a:p>
      </dgm:t>
    </dgm:pt>
    <dgm:pt modelId="{13591B06-A00A-49B1-9821-C1356DD0E876}" type="pres">
      <dgm:prSet presAssocID="{C5D618A3-E9D9-432B-8270-67B5D62218CB}" presName="parentText" presStyleLbl="node1" presStyleIdx="0" presStyleCnt="1" custScaleY="64001" custLinFactNeighborX="-9390" custLinFactNeighborY="277">
        <dgm:presLayoutVars>
          <dgm:chMax val="0"/>
          <dgm:bulletEnabled val="1"/>
        </dgm:presLayoutVars>
      </dgm:prSet>
      <dgm:spPr/>
      <dgm:t>
        <a:bodyPr/>
        <a:lstStyle/>
        <a:p>
          <a:endParaRPr lang="en-US"/>
        </a:p>
      </dgm:t>
    </dgm:pt>
    <dgm:pt modelId="{72BA9980-96D1-4412-AFCF-0EEEDB49EEE5}" type="pres">
      <dgm:prSet presAssocID="{C5D618A3-E9D9-432B-8270-67B5D62218CB}" presName="childText" presStyleLbl="revTx" presStyleIdx="0" presStyleCnt="1" custScaleY="150605">
        <dgm:presLayoutVars>
          <dgm:bulletEnabled val="1"/>
        </dgm:presLayoutVars>
      </dgm:prSet>
      <dgm:spPr/>
      <dgm:t>
        <a:bodyPr/>
        <a:lstStyle/>
        <a:p>
          <a:endParaRPr lang="en-US"/>
        </a:p>
      </dgm:t>
    </dgm:pt>
  </dgm:ptLst>
  <dgm:cxnLst>
    <dgm:cxn modelId="{54745916-C9D8-4C1E-ACAA-9115E07EFD7F}" type="presOf" srcId="{C5D618A3-E9D9-432B-8270-67B5D62218CB}" destId="{13591B06-A00A-49B1-9821-C1356DD0E876}" srcOrd="0" destOrd="0" presId="urn:microsoft.com/office/officeart/2005/8/layout/vList2"/>
    <dgm:cxn modelId="{D280544B-7281-462B-8426-526073970D31}" srcId="{C5D618A3-E9D9-432B-8270-67B5D62218CB}" destId="{44D1918A-EFE1-4109-9195-10F0010FF4B5}" srcOrd="1" destOrd="0" parTransId="{6D45F618-B124-4A8A-9CDB-EA07752938A8}" sibTransId="{27541B00-D914-486C-9B27-261D642CA257}"/>
    <dgm:cxn modelId="{B1E5D553-36F0-4482-8DE8-E67E83959E89}" srcId="{192C3FC4-3FDA-406E-BD80-2428A2E1DE3E}" destId="{C5D618A3-E9D9-432B-8270-67B5D62218CB}" srcOrd="0" destOrd="0" parTransId="{DF1D9EE5-EA64-4AEA-853F-81D635BA0EFA}" sibTransId="{0234614D-493B-4D21-94EF-C24CC81A4BB8}"/>
    <dgm:cxn modelId="{00D8CBA5-0206-4B32-80FE-F683A5CA49FA}" srcId="{C5D618A3-E9D9-432B-8270-67B5D62218CB}" destId="{2572DD99-7756-43DB-B8FF-1CE6C084C9AB}" srcOrd="0" destOrd="0" parTransId="{558A7A51-9245-431D-8C1F-E55D24A12E9B}" sibTransId="{80855641-CBAD-4148-82FB-18AA4F8777C7}"/>
    <dgm:cxn modelId="{4CCA840A-2E56-4D9B-A74C-57C5A3D4F00C}" type="presOf" srcId="{44D1918A-EFE1-4109-9195-10F0010FF4B5}" destId="{72BA9980-96D1-4412-AFCF-0EEEDB49EEE5}" srcOrd="0" destOrd="1" presId="urn:microsoft.com/office/officeart/2005/8/layout/vList2"/>
    <dgm:cxn modelId="{7D80569A-C6AD-4F7F-BCCF-7ABFC2726BDC}" type="presOf" srcId="{2572DD99-7756-43DB-B8FF-1CE6C084C9AB}" destId="{72BA9980-96D1-4412-AFCF-0EEEDB49EEE5}" srcOrd="0" destOrd="0" presId="urn:microsoft.com/office/officeart/2005/8/layout/vList2"/>
    <dgm:cxn modelId="{7565E6C2-63B8-4585-8D35-661160A365C5}" type="presOf" srcId="{192C3FC4-3FDA-406E-BD80-2428A2E1DE3E}" destId="{6D448AE7-0F78-499A-B9C9-42D61472FF83}" srcOrd="0" destOrd="0" presId="urn:microsoft.com/office/officeart/2005/8/layout/vList2"/>
    <dgm:cxn modelId="{1340799C-9B78-4819-BBB0-57507B36FDB5}" type="presParOf" srcId="{6D448AE7-0F78-499A-B9C9-42D61472FF83}" destId="{13591B06-A00A-49B1-9821-C1356DD0E876}" srcOrd="0" destOrd="0" presId="urn:microsoft.com/office/officeart/2005/8/layout/vList2"/>
    <dgm:cxn modelId="{5AEEAD55-097E-4194-B168-CC9110568D05}" type="presParOf" srcId="{6D448AE7-0F78-499A-B9C9-42D61472FF83}" destId="{72BA9980-96D1-4412-AFCF-0EEEDB49EEE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3785C91-DAFE-40CB-88F9-C3C99891A3A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4802AA-48DF-42CB-AD94-A24440883C83}">
      <dgm:prSet custT="1"/>
      <dgm:spPr/>
      <dgm:t>
        <a:bodyPr/>
        <a:lstStyle/>
        <a:p>
          <a:pPr rtl="0"/>
          <a:r>
            <a:rPr lang="en-US" sz="2800" b="1" dirty="0"/>
            <a:t>Risk &amp; Mitigations</a:t>
          </a:r>
          <a:endParaRPr lang="en-US" sz="2800" dirty="0"/>
        </a:p>
      </dgm:t>
    </dgm:pt>
    <dgm:pt modelId="{20D9DF2C-3627-4D4D-96D2-D7253E113452}" type="parTrans" cxnId="{86F44ECB-05AB-4DE5-913C-B7A4C4DCA68A}">
      <dgm:prSet/>
      <dgm:spPr/>
      <dgm:t>
        <a:bodyPr/>
        <a:lstStyle/>
        <a:p>
          <a:endParaRPr lang="en-US"/>
        </a:p>
      </dgm:t>
    </dgm:pt>
    <dgm:pt modelId="{9E3E37EA-7A2D-4E80-9FEF-D67F64BAF7A7}" type="sibTrans" cxnId="{86F44ECB-05AB-4DE5-913C-B7A4C4DCA68A}">
      <dgm:prSet/>
      <dgm:spPr/>
      <dgm:t>
        <a:bodyPr/>
        <a:lstStyle/>
        <a:p>
          <a:endParaRPr lang="en-US"/>
        </a:p>
      </dgm:t>
    </dgm:pt>
    <dgm:pt modelId="{3D10C95C-58C3-44C9-9B00-A298CD094135}" type="pres">
      <dgm:prSet presAssocID="{93785C91-DAFE-40CB-88F9-C3C99891A3A4}" presName="linear" presStyleCnt="0">
        <dgm:presLayoutVars>
          <dgm:animLvl val="lvl"/>
          <dgm:resizeHandles val="exact"/>
        </dgm:presLayoutVars>
      </dgm:prSet>
      <dgm:spPr/>
      <dgm:t>
        <a:bodyPr/>
        <a:lstStyle/>
        <a:p>
          <a:endParaRPr lang="en-US"/>
        </a:p>
      </dgm:t>
    </dgm:pt>
    <dgm:pt modelId="{E5B43F10-3D69-4A55-A5CC-95E916B76EFB}" type="pres">
      <dgm:prSet presAssocID="{DC4802AA-48DF-42CB-AD94-A24440883C83}" presName="parentText" presStyleLbl="node1" presStyleIdx="0" presStyleCnt="1">
        <dgm:presLayoutVars>
          <dgm:chMax val="0"/>
          <dgm:bulletEnabled val="1"/>
        </dgm:presLayoutVars>
      </dgm:prSet>
      <dgm:spPr/>
      <dgm:t>
        <a:bodyPr/>
        <a:lstStyle/>
        <a:p>
          <a:endParaRPr lang="en-US"/>
        </a:p>
      </dgm:t>
    </dgm:pt>
  </dgm:ptLst>
  <dgm:cxnLst>
    <dgm:cxn modelId="{3D27D545-B989-47F8-9EE0-50B6CE8DFF57}" type="presOf" srcId="{DC4802AA-48DF-42CB-AD94-A24440883C83}" destId="{E5B43F10-3D69-4A55-A5CC-95E916B76EFB}" srcOrd="0" destOrd="0" presId="urn:microsoft.com/office/officeart/2005/8/layout/vList2"/>
    <dgm:cxn modelId="{86F44ECB-05AB-4DE5-913C-B7A4C4DCA68A}" srcId="{93785C91-DAFE-40CB-88F9-C3C99891A3A4}" destId="{DC4802AA-48DF-42CB-AD94-A24440883C83}" srcOrd="0" destOrd="0" parTransId="{20D9DF2C-3627-4D4D-96D2-D7253E113452}" sibTransId="{9E3E37EA-7A2D-4E80-9FEF-D67F64BAF7A7}"/>
    <dgm:cxn modelId="{AAB51B57-810D-4B55-9838-991A215B6EE4}" type="presOf" srcId="{93785C91-DAFE-40CB-88F9-C3C99891A3A4}" destId="{3D10C95C-58C3-44C9-9B00-A298CD094135}" srcOrd="0" destOrd="0" presId="urn:microsoft.com/office/officeart/2005/8/layout/vList2"/>
    <dgm:cxn modelId="{24D40B83-EA29-46F1-AAB1-91F92C6B37E5}" type="presParOf" srcId="{3D10C95C-58C3-44C9-9B00-A298CD094135}" destId="{E5B43F10-3D69-4A55-A5CC-95E916B76E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81C7E-C212-4F28-9690-A26F66DAD2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F321FA-2A93-4983-A5D0-BA5C5C8965D1}">
      <dgm:prSet custT="1"/>
      <dgm:spPr/>
      <dgm:t>
        <a:bodyPr/>
        <a:lstStyle/>
        <a:p>
          <a:pPr rtl="0"/>
          <a:r>
            <a:rPr lang="en-US" sz="2800" b="1" dirty="0"/>
            <a:t>Management</a:t>
          </a:r>
          <a:endParaRPr lang="en-US" sz="2800" dirty="0"/>
        </a:p>
      </dgm:t>
    </dgm:pt>
    <dgm:pt modelId="{4D0E555D-076C-46AB-AEE2-2D3C29F0529F}" type="parTrans" cxnId="{60832C8F-2662-4115-BDC7-904C352758CF}">
      <dgm:prSet/>
      <dgm:spPr/>
      <dgm:t>
        <a:bodyPr/>
        <a:lstStyle/>
        <a:p>
          <a:endParaRPr lang="en-US" sz="2800"/>
        </a:p>
      </dgm:t>
    </dgm:pt>
    <dgm:pt modelId="{EA39C185-DA81-4AC5-AF2B-6E87D460D271}" type="sibTrans" cxnId="{60832C8F-2662-4115-BDC7-904C352758CF}">
      <dgm:prSet/>
      <dgm:spPr/>
      <dgm:t>
        <a:bodyPr/>
        <a:lstStyle/>
        <a:p>
          <a:endParaRPr lang="en-US" sz="2800"/>
        </a:p>
      </dgm:t>
    </dgm:pt>
    <dgm:pt modelId="{DB53AF7C-D556-475E-8207-DF3B97A11D95}" type="pres">
      <dgm:prSet presAssocID="{BDA81C7E-C212-4F28-9690-A26F66DAD2AA}" presName="linear" presStyleCnt="0">
        <dgm:presLayoutVars>
          <dgm:animLvl val="lvl"/>
          <dgm:resizeHandles val="exact"/>
        </dgm:presLayoutVars>
      </dgm:prSet>
      <dgm:spPr/>
      <dgm:t>
        <a:bodyPr/>
        <a:lstStyle/>
        <a:p>
          <a:endParaRPr lang="en-US"/>
        </a:p>
      </dgm:t>
    </dgm:pt>
    <dgm:pt modelId="{8181A7DC-1CC6-4D2A-906A-C998370AAAA6}" type="pres">
      <dgm:prSet presAssocID="{0DF321FA-2A93-4983-A5D0-BA5C5C8965D1}" presName="parentText" presStyleLbl="node1" presStyleIdx="0" presStyleCnt="1">
        <dgm:presLayoutVars>
          <dgm:chMax val="0"/>
          <dgm:bulletEnabled val="1"/>
        </dgm:presLayoutVars>
      </dgm:prSet>
      <dgm:spPr/>
      <dgm:t>
        <a:bodyPr/>
        <a:lstStyle/>
        <a:p>
          <a:endParaRPr lang="en-US"/>
        </a:p>
      </dgm:t>
    </dgm:pt>
  </dgm:ptLst>
  <dgm:cxnLst>
    <dgm:cxn modelId="{DF10DB66-2AE8-42ED-9B1A-010A5C71E41E}" type="presOf" srcId="{0DF321FA-2A93-4983-A5D0-BA5C5C8965D1}" destId="{8181A7DC-1CC6-4D2A-906A-C998370AAAA6}" srcOrd="0" destOrd="0" presId="urn:microsoft.com/office/officeart/2005/8/layout/vList2"/>
    <dgm:cxn modelId="{60832C8F-2662-4115-BDC7-904C352758CF}" srcId="{BDA81C7E-C212-4F28-9690-A26F66DAD2AA}" destId="{0DF321FA-2A93-4983-A5D0-BA5C5C8965D1}" srcOrd="0" destOrd="0" parTransId="{4D0E555D-076C-46AB-AEE2-2D3C29F0529F}" sibTransId="{EA39C185-DA81-4AC5-AF2B-6E87D460D271}"/>
    <dgm:cxn modelId="{4D88AA1B-C2C6-4C14-B514-90A5C027F6A8}" type="presOf" srcId="{BDA81C7E-C212-4F28-9690-A26F66DAD2AA}" destId="{DB53AF7C-D556-475E-8207-DF3B97A11D95}" srcOrd="0" destOrd="0" presId="urn:microsoft.com/office/officeart/2005/8/layout/vList2"/>
    <dgm:cxn modelId="{6060E942-BDE5-43D3-922C-00346AC0F88D}" type="presParOf" srcId="{DB53AF7C-D556-475E-8207-DF3B97A11D95}" destId="{8181A7DC-1CC6-4D2A-906A-C998370AAA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F0F4747-FD34-435D-ABDE-280B16E6F5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1E90BF-AFFD-4B29-B8C3-6BD3812496E0}">
      <dgm:prSet custT="1"/>
      <dgm:spPr/>
      <dgm:t>
        <a:bodyPr/>
        <a:lstStyle/>
        <a:p>
          <a:pPr rtl="0"/>
          <a:r>
            <a:rPr lang="en-US" sz="2800" b="1" dirty="0"/>
            <a:t>Contingent Liability -DDA Case</a:t>
          </a:r>
          <a:endParaRPr lang="en-US" sz="2800" dirty="0"/>
        </a:p>
      </dgm:t>
    </dgm:pt>
    <dgm:pt modelId="{39BCEB05-DFC6-4656-BAE4-61B68BE63EDB}" type="parTrans" cxnId="{943E3C03-E76B-4018-9DA0-8F0C9D9CADAA}">
      <dgm:prSet/>
      <dgm:spPr/>
      <dgm:t>
        <a:bodyPr/>
        <a:lstStyle/>
        <a:p>
          <a:endParaRPr lang="en-US"/>
        </a:p>
      </dgm:t>
    </dgm:pt>
    <dgm:pt modelId="{8486CD62-9DBA-4F0C-A873-D2AD7275B896}" type="sibTrans" cxnId="{943E3C03-E76B-4018-9DA0-8F0C9D9CADAA}">
      <dgm:prSet/>
      <dgm:spPr/>
      <dgm:t>
        <a:bodyPr/>
        <a:lstStyle/>
        <a:p>
          <a:endParaRPr lang="en-US"/>
        </a:p>
      </dgm:t>
    </dgm:pt>
    <dgm:pt modelId="{BCBF9BF6-A47C-4E1F-B440-A318010591D5}" type="pres">
      <dgm:prSet presAssocID="{8F0F4747-FD34-435D-ABDE-280B16E6F506}" presName="linear" presStyleCnt="0">
        <dgm:presLayoutVars>
          <dgm:animLvl val="lvl"/>
          <dgm:resizeHandles val="exact"/>
        </dgm:presLayoutVars>
      </dgm:prSet>
      <dgm:spPr/>
      <dgm:t>
        <a:bodyPr/>
        <a:lstStyle/>
        <a:p>
          <a:endParaRPr lang="en-US"/>
        </a:p>
      </dgm:t>
    </dgm:pt>
    <dgm:pt modelId="{915D2118-1AEA-433B-9DAA-62EFA452418B}" type="pres">
      <dgm:prSet presAssocID="{7E1E90BF-AFFD-4B29-B8C3-6BD3812496E0}" presName="parentText" presStyleLbl="node1" presStyleIdx="0" presStyleCnt="1">
        <dgm:presLayoutVars>
          <dgm:chMax val="0"/>
          <dgm:bulletEnabled val="1"/>
        </dgm:presLayoutVars>
      </dgm:prSet>
      <dgm:spPr/>
      <dgm:t>
        <a:bodyPr/>
        <a:lstStyle/>
        <a:p>
          <a:endParaRPr lang="en-US"/>
        </a:p>
      </dgm:t>
    </dgm:pt>
  </dgm:ptLst>
  <dgm:cxnLst>
    <dgm:cxn modelId="{D62EED70-90E9-4842-B9C0-C2BBE88741C6}" type="presOf" srcId="{8F0F4747-FD34-435D-ABDE-280B16E6F506}" destId="{BCBF9BF6-A47C-4E1F-B440-A318010591D5}" srcOrd="0" destOrd="0" presId="urn:microsoft.com/office/officeart/2005/8/layout/vList2"/>
    <dgm:cxn modelId="{34D5C59C-F30C-4923-957F-99AB24A361FE}" type="presOf" srcId="{7E1E90BF-AFFD-4B29-B8C3-6BD3812496E0}" destId="{915D2118-1AEA-433B-9DAA-62EFA452418B}" srcOrd="0" destOrd="0" presId="urn:microsoft.com/office/officeart/2005/8/layout/vList2"/>
    <dgm:cxn modelId="{943E3C03-E76B-4018-9DA0-8F0C9D9CADAA}" srcId="{8F0F4747-FD34-435D-ABDE-280B16E6F506}" destId="{7E1E90BF-AFFD-4B29-B8C3-6BD3812496E0}" srcOrd="0" destOrd="0" parTransId="{39BCEB05-DFC6-4656-BAE4-61B68BE63EDB}" sibTransId="{8486CD62-9DBA-4F0C-A873-D2AD7275B896}"/>
    <dgm:cxn modelId="{0C98320A-C8DE-4CE3-B459-2B26EBA938A2}" type="presParOf" srcId="{BCBF9BF6-A47C-4E1F-B440-A318010591D5}" destId="{915D2118-1AEA-433B-9DAA-62EFA45241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B313C0A-FFBD-4405-82F3-928732C05C4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D3394B9-F9A9-4414-A871-A4FBDFF72277}">
      <dgm:prSet custT="1"/>
      <dgm:spPr/>
      <dgm:t>
        <a:bodyPr/>
        <a:lstStyle/>
        <a:p>
          <a:pPr algn="just" rtl="0"/>
          <a:r>
            <a:rPr lang="en-US" sz="2000" dirty="0"/>
            <a:t>Delhi Development Authority (DDA) has raised a total demand of ₹155.64 crores during 2013-14  on account of increase in license fees in respect of sites taken by the Company on lease from DDA for setting up CNG stations in Delhi.  The increase in license fees was related to the period 1 April 2007 to 31 March 2014. The Company has filed a writ petition on                            11 October 2013 before the Hon'ble Delhi High Court against the demand raised by DDA as the revised license fees has been increased manifold and made applicable retrospectively from financial year 2007-08. Further, DDA vide communication dated 29 August 2016 has revised the total demand to ₹330.73 crores for the period </a:t>
          </a:r>
          <a:r>
            <a:rPr lang="en-US" sz="2000" dirty="0" err="1"/>
            <a:t>upto</a:t>
          </a:r>
          <a:r>
            <a:rPr lang="en-US" sz="2000" dirty="0"/>
            <a:t> 31 March 2016.</a:t>
          </a:r>
        </a:p>
      </dgm:t>
    </dgm:pt>
    <dgm:pt modelId="{5F167511-5E24-45B8-B9DE-15CACE0CC7CB}" type="parTrans" cxnId="{2DB65A0E-0561-4430-A999-871553EE501F}">
      <dgm:prSet/>
      <dgm:spPr/>
      <dgm:t>
        <a:bodyPr/>
        <a:lstStyle/>
        <a:p>
          <a:endParaRPr lang="en-US" sz="2000"/>
        </a:p>
      </dgm:t>
    </dgm:pt>
    <dgm:pt modelId="{83F502DB-A4ED-4F2D-A8F6-D3CBB5039F81}" type="sibTrans" cxnId="{2DB65A0E-0561-4430-A999-871553EE501F}">
      <dgm:prSet/>
      <dgm:spPr/>
      <dgm:t>
        <a:bodyPr/>
        <a:lstStyle/>
        <a:p>
          <a:endParaRPr lang="en-US" sz="2000"/>
        </a:p>
      </dgm:t>
    </dgm:pt>
    <dgm:pt modelId="{A4BB2E9C-E2F4-45EB-953F-D99FCA1AD71A}">
      <dgm:prSet custT="1"/>
      <dgm:spPr/>
      <dgm:t>
        <a:bodyPr/>
        <a:lstStyle/>
        <a:p>
          <a:pPr algn="just" rtl="0"/>
          <a:r>
            <a:rPr lang="en-US" sz="2000" dirty="0"/>
            <a:t>The matter is pending in the Hon'ble High Court of Delhi and the Company is of the view that such demand is not tenable and accordingly no provision has been made for this demand raised by DDA till 31 March 2016 in the books of accounts.</a:t>
          </a:r>
        </a:p>
      </dgm:t>
    </dgm:pt>
    <dgm:pt modelId="{F332992E-A057-4F84-82D8-BAA5058CACAF}" type="parTrans" cxnId="{814CF937-2410-4238-8929-80B0C66F1B33}">
      <dgm:prSet/>
      <dgm:spPr/>
      <dgm:t>
        <a:bodyPr/>
        <a:lstStyle/>
        <a:p>
          <a:endParaRPr lang="en-US" sz="2000"/>
        </a:p>
      </dgm:t>
    </dgm:pt>
    <dgm:pt modelId="{F266EA14-53ED-4F6D-B11A-20A292DA8716}" type="sibTrans" cxnId="{814CF937-2410-4238-8929-80B0C66F1B33}">
      <dgm:prSet/>
      <dgm:spPr/>
      <dgm:t>
        <a:bodyPr/>
        <a:lstStyle/>
        <a:p>
          <a:endParaRPr lang="en-US" sz="2000"/>
        </a:p>
      </dgm:t>
    </dgm:pt>
    <dgm:pt modelId="{3505E8C9-7084-4E1C-9D02-4C82732087FE}" type="pres">
      <dgm:prSet presAssocID="{4B313C0A-FFBD-4405-82F3-928732C05C4B}" presName="linear" presStyleCnt="0">
        <dgm:presLayoutVars>
          <dgm:animLvl val="lvl"/>
          <dgm:resizeHandles val="exact"/>
        </dgm:presLayoutVars>
      </dgm:prSet>
      <dgm:spPr/>
      <dgm:t>
        <a:bodyPr/>
        <a:lstStyle/>
        <a:p>
          <a:endParaRPr lang="en-US"/>
        </a:p>
      </dgm:t>
    </dgm:pt>
    <dgm:pt modelId="{5B995119-3756-4428-9A74-AF7494A41DFC}" type="pres">
      <dgm:prSet presAssocID="{CD3394B9-F9A9-4414-A871-A4FBDFF72277}" presName="parentText" presStyleLbl="node1" presStyleIdx="0" presStyleCnt="2" custScaleY="111360">
        <dgm:presLayoutVars>
          <dgm:chMax val="0"/>
          <dgm:bulletEnabled val="1"/>
        </dgm:presLayoutVars>
      </dgm:prSet>
      <dgm:spPr/>
      <dgm:t>
        <a:bodyPr/>
        <a:lstStyle/>
        <a:p>
          <a:endParaRPr lang="en-US"/>
        </a:p>
      </dgm:t>
    </dgm:pt>
    <dgm:pt modelId="{DEAAFC90-8616-4164-BC33-56F9A4D53CD7}" type="pres">
      <dgm:prSet presAssocID="{83F502DB-A4ED-4F2D-A8F6-D3CBB5039F81}" presName="spacer" presStyleCnt="0"/>
      <dgm:spPr/>
    </dgm:pt>
    <dgm:pt modelId="{B97A0355-8E33-4CDB-9CD5-ABBD30397B36}" type="pres">
      <dgm:prSet presAssocID="{A4BB2E9C-E2F4-45EB-953F-D99FCA1AD71A}" presName="parentText" presStyleLbl="node1" presStyleIdx="1" presStyleCnt="2" custScaleY="59445" custLinFactNeighborX="-784" custLinFactNeighborY="16377">
        <dgm:presLayoutVars>
          <dgm:chMax val="0"/>
          <dgm:bulletEnabled val="1"/>
        </dgm:presLayoutVars>
      </dgm:prSet>
      <dgm:spPr/>
      <dgm:t>
        <a:bodyPr/>
        <a:lstStyle/>
        <a:p>
          <a:endParaRPr lang="en-US"/>
        </a:p>
      </dgm:t>
    </dgm:pt>
  </dgm:ptLst>
  <dgm:cxnLst>
    <dgm:cxn modelId="{814CF937-2410-4238-8929-80B0C66F1B33}" srcId="{4B313C0A-FFBD-4405-82F3-928732C05C4B}" destId="{A4BB2E9C-E2F4-45EB-953F-D99FCA1AD71A}" srcOrd="1" destOrd="0" parTransId="{F332992E-A057-4F84-82D8-BAA5058CACAF}" sibTransId="{F266EA14-53ED-4F6D-B11A-20A292DA8716}"/>
    <dgm:cxn modelId="{71BE3272-B3AB-4083-955F-5DDB673D8157}" type="presOf" srcId="{4B313C0A-FFBD-4405-82F3-928732C05C4B}" destId="{3505E8C9-7084-4E1C-9D02-4C82732087FE}" srcOrd="0" destOrd="0" presId="urn:microsoft.com/office/officeart/2005/8/layout/vList2"/>
    <dgm:cxn modelId="{9D727EC8-A5AD-4C6A-80B0-F86377E2C36E}" type="presOf" srcId="{CD3394B9-F9A9-4414-A871-A4FBDFF72277}" destId="{5B995119-3756-4428-9A74-AF7494A41DFC}" srcOrd="0" destOrd="0" presId="urn:microsoft.com/office/officeart/2005/8/layout/vList2"/>
    <dgm:cxn modelId="{7E3FFDCC-A002-4BBA-B6B3-30C6133B4D17}" type="presOf" srcId="{A4BB2E9C-E2F4-45EB-953F-D99FCA1AD71A}" destId="{B97A0355-8E33-4CDB-9CD5-ABBD30397B36}" srcOrd="0" destOrd="0" presId="urn:microsoft.com/office/officeart/2005/8/layout/vList2"/>
    <dgm:cxn modelId="{2DB65A0E-0561-4430-A999-871553EE501F}" srcId="{4B313C0A-FFBD-4405-82F3-928732C05C4B}" destId="{CD3394B9-F9A9-4414-A871-A4FBDFF72277}" srcOrd="0" destOrd="0" parTransId="{5F167511-5E24-45B8-B9DE-15CACE0CC7CB}" sibTransId="{83F502DB-A4ED-4F2D-A8F6-D3CBB5039F81}"/>
    <dgm:cxn modelId="{6645F239-6FF9-4F85-BFCD-44B8A998E2D9}" type="presParOf" srcId="{3505E8C9-7084-4E1C-9D02-4C82732087FE}" destId="{5B995119-3756-4428-9A74-AF7494A41DFC}" srcOrd="0" destOrd="0" presId="urn:microsoft.com/office/officeart/2005/8/layout/vList2"/>
    <dgm:cxn modelId="{F052EE83-AF94-4716-AE8C-93E5E415FDC9}" type="presParOf" srcId="{3505E8C9-7084-4E1C-9D02-4C82732087FE}" destId="{DEAAFC90-8616-4164-BC33-56F9A4D53CD7}" srcOrd="1" destOrd="0" presId="urn:microsoft.com/office/officeart/2005/8/layout/vList2"/>
    <dgm:cxn modelId="{53F46C16-5D9E-4F57-8225-13DA01D3E076}" type="presParOf" srcId="{3505E8C9-7084-4E1C-9D02-4C82732087FE}" destId="{B97A0355-8E33-4CDB-9CD5-ABBD30397B3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208F63C-D64C-4FEE-B8C7-240EB2915F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3526468-3F5D-451B-8965-677AFF8AF929}">
      <dgm:prSet custT="1"/>
      <dgm:spPr/>
      <dgm:t>
        <a:bodyPr/>
        <a:lstStyle/>
        <a:p>
          <a:pPr rtl="0"/>
          <a:r>
            <a:rPr lang="en-US" sz="2800" b="1" dirty="0"/>
            <a:t>Safe Harbor Statement</a:t>
          </a:r>
          <a:endParaRPr lang="en-US" sz="2800" dirty="0"/>
        </a:p>
      </dgm:t>
    </dgm:pt>
    <dgm:pt modelId="{BF0C1584-79C7-488F-B935-901B3B57BD4E}" type="parTrans" cxnId="{4001B294-CC4B-4DB5-89C9-3772BD33955C}">
      <dgm:prSet/>
      <dgm:spPr/>
      <dgm:t>
        <a:bodyPr/>
        <a:lstStyle/>
        <a:p>
          <a:endParaRPr lang="en-US" sz="2800"/>
        </a:p>
      </dgm:t>
    </dgm:pt>
    <dgm:pt modelId="{5856C2B6-654B-4815-8EB1-D789C7E01C68}" type="sibTrans" cxnId="{4001B294-CC4B-4DB5-89C9-3772BD33955C}">
      <dgm:prSet/>
      <dgm:spPr/>
      <dgm:t>
        <a:bodyPr/>
        <a:lstStyle/>
        <a:p>
          <a:endParaRPr lang="en-US" sz="2800"/>
        </a:p>
      </dgm:t>
    </dgm:pt>
    <dgm:pt modelId="{BC006283-390A-482E-A79E-D0BB66451006}" type="pres">
      <dgm:prSet presAssocID="{4208F63C-D64C-4FEE-B8C7-240EB2915F6A}" presName="linear" presStyleCnt="0">
        <dgm:presLayoutVars>
          <dgm:animLvl val="lvl"/>
          <dgm:resizeHandles val="exact"/>
        </dgm:presLayoutVars>
      </dgm:prSet>
      <dgm:spPr/>
      <dgm:t>
        <a:bodyPr/>
        <a:lstStyle/>
        <a:p>
          <a:endParaRPr lang="en-US"/>
        </a:p>
      </dgm:t>
    </dgm:pt>
    <dgm:pt modelId="{0EEB440E-DE5A-4BA8-AEB0-CFC14E37A628}" type="pres">
      <dgm:prSet presAssocID="{B3526468-3F5D-451B-8965-677AFF8AF929}" presName="parentText" presStyleLbl="node1" presStyleIdx="0" presStyleCnt="1">
        <dgm:presLayoutVars>
          <dgm:chMax val="0"/>
          <dgm:bulletEnabled val="1"/>
        </dgm:presLayoutVars>
      </dgm:prSet>
      <dgm:spPr/>
      <dgm:t>
        <a:bodyPr/>
        <a:lstStyle/>
        <a:p>
          <a:endParaRPr lang="en-US"/>
        </a:p>
      </dgm:t>
    </dgm:pt>
  </dgm:ptLst>
  <dgm:cxnLst>
    <dgm:cxn modelId="{D21E0789-DD1D-4BBE-9E55-39D13CD873E7}" type="presOf" srcId="{4208F63C-D64C-4FEE-B8C7-240EB2915F6A}" destId="{BC006283-390A-482E-A79E-D0BB66451006}" srcOrd="0" destOrd="0" presId="urn:microsoft.com/office/officeart/2005/8/layout/vList2"/>
    <dgm:cxn modelId="{BD75E98A-3A1E-473A-B0CE-93686341DF1D}" type="presOf" srcId="{B3526468-3F5D-451B-8965-677AFF8AF929}" destId="{0EEB440E-DE5A-4BA8-AEB0-CFC14E37A628}" srcOrd="0" destOrd="0" presId="urn:microsoft.com/office/officeart/2005/8/layout/vList2"/>
    <dgm:cxn modelId="{4001B294-CC4B-4DB5-89C9-3772BD33955C}" srcId="{4208F63C-D64C-4FEE-B8C7-240EB2915F6A}" destId="{B3526468-3F5D-451B-8965-677AFF8AF929}" srcOrd="0" destOrd="0" parTransId="{BF0C1584-79C7-488F-B935-901B3B57BD4E}" sibTransId="{5856C2B6-654B-4815-8EB1-D789C7E01C68}"/>
    <dgm:cxn modelId="{5071BE15-5767-48E1-8DDA-B2AD4EB33E1F}" type="presParOf" srcId="{BC006283-390A-482E-A79E-D0BB66451006}" destId="{0EEB440E-DE5A-4BA8-AEB0-CFC14E37A6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FCC2D55-903D-4FA5-92CD-8BDFCB68A50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F72C98F-A2FB-4C5C-B1C4-9AFBD659A211}">
      <dgm:prSet/>
      <dgm:spPr/>
      <dgm:t>
        <a:bodyPr/>
        <a:lstStyle/>
        <a:p>
          <a:pPr algn="just" rtl="0"/>
          <a:r>
            <a:rPr lang="en-US" dirty="0"/>
            <a:t>This presentation has been prepared by Indraprastha Gas Limited solely for providing information about the company.</a:t>
          </a:r>
        </a:p>
      </dgm:t>
    </dgm:pt>
    <dgm:pt modelId="{0FB0B219-A5FC-417C-8BB6-B0D7EAEF0091}" type="parTrans" cxnId="{D6C335E2-E0E8-4128-B236-9E2153FFEED5}">
      <dgm:prSet/>
      <dgm:spPr/>
      <dgm:t>
        <a:bodyPr/>
        <a:lstStyle/>
        <a:p>
          <a:endParaRPr lang="en-US"/>
        </a:p>
      </dgm:t>
    </dgm:pt>
    <dgm:pt modelId="{23FDA05A-FD9D-4ACD-B1BF-8179A1530CE8}" type="sibTrans" cxnId="{D6C335E2-E0E8-4128-B236-9E2153FFEED5}">
      <dgm:prSet/>
      <dgm:spPr/>
      <dgm:t>
        <a:bodyPr/>
        <a:lstStyle/>
        <a:p>
          <a:endParaRPr lang="en-US"/>
        </a:p>
      </dgm:t>
    </dgm:pt>
    <dgm:pt modelId="{58BD3E77-7E27-48B7-AAC2-FE6D60ECEF8E}">
      <dgm:prSet/>
      <dgm:spPr/>
      <dgm:t>
        <a:bodyPr/>
        <a:lstStyle/>
        <a:p>
          <a:pPr algn="just" rtl="0"/>
          <a:r>
            <a:rPr lang="en-US" dirty="0"/>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dgm:t>
    </dgm:pt>
    <dgm:pt modelId="{56ACD750-832A-4FEF-B132-F6BBE5E4E3C8}" type="parTrans" cxnId="{BE8E6803-68F8-493D-8963-12B51434DA82}">
      <dgm:prSet/>
      <dgm:spPr/>
      <dgm:t>
        <a:bodyPr/>
        <a:lstStyle/>
        <a:p>
          <a:endParaRPr lang="en-US"/>
        </a:p>
      </dgm:t>
    </dgm:pt>
    <dgm:pt modelId="{F1732E18-97BF-4988-A1FC-E4BDCAC8DEC5}" type="sibTrans" cxnId="{BE8E6803-68F8-493D-8963-12B51434DA82}">
      <dgm:prSet/>
      <dgm:spPr/>
      <dgm:t>
        <a:bodyPr/>
        <a:lstStyle/>
        <a:p>
          <a:endParaRPr lang="en-US"/>
        </a:p>
      </dgm:t>
    </dgm:pt>
    <dgm:pt modelId="{4B9376C0-6710-4EA9-B61C-07AA1F9A771C}">
      <dgm:prSet/>
      <dgm:spPr/>
      <dgm:t>
        <a:bodyPr/>
        <a:lstStyle/>
        <a:p>
          <a:pPr algn="just" rtl="0"/>
          <a:r>
            <a:rPr lang="en-US" dirty="0"/>
            <a:t>The Company may alter, modify or otherwise change in any manner the content of this presentation, without obligation to notify any person of such revision or changes. </a:t>
          </a:r>
        </a:p>
      </dgm:t>
    </dgm:pt>
    <dgm:pt modelId="{A2A3561B-8AF7-41E3-B571-B27959226B6D}" type="parTrans" cxnId="{03662B81-36BB-438F-A659-90D2042676BD}">
      <dgm:prSet/>
      <dgm:spPr/>
      <dgm:t>
        <a:bodyPr/>
        <a:lstStyle/>
        <a:p>
          <a:endParaRPr lang="en-US"/>
        </a:p>
      </dgm:t>
    </dgm:pt>
    <dgm:pt modelId="{A207F524-3166-49D6-99F1-98520FC737EA}" type="sibTrans" cxnId="{03662B81-36BB-438F-A659-90D2042676BD}">
      <dgm:prSet/>
      <dgm:spPr/>
      <dgm:t>
        <a:bodyPr/>
        <a:lstStyle/>
        <a:p>
          <a:endParaRPr lang="en-US"/>
        </a:p>
      </dgm:t>
    </dgm:pt>
    <dgm:pt modelId="{2FB0E187-5318-4DD8-BC1B-97E0BB225883}" type="pres">
      <dgm:prSet presAssocID="{AFCC2D55-903D-4FA5-92CD-8BDFCB68A50B}" presName="linear" presStyleCnt="0">
        <dgm:presLayoutVars>
          <dgm:animLvl val="lvl"/>
          <dgm:resizeHandles val="exact"/>
        </dgm:presLayoutVars>
      </dgm:prSet>
      <dgm:spPr/>
      <dgm:t>
        <a:bodyPr/>
        <a:lstStyle/>
        <a:p>
          <a:endParaRPr lang="en-US"/>
        </a:p>
      </dgm:t>
    </dgm:pt>
    <dgm:pt modelId="{150E6749-0FE4-4A7F-B95A-6906B4EEAF43}" type="pres">
      <dgm:prSet presAssocID="{CF72C98F-A2FB-4C5C-B1C4-9AFBD659A211}" presName="parentText" presStyleLbl="node1" presStyleIdx="0" presStyleCnt="3" custLinFactY="-14417" custLinFactNeighborY="-100000">
        <dgm:presLayoutVars>
          <dgm:chMax val="0"/>
          <dgm:bulletEnabled val="1"/>
        </dgm:presLayoutVars>
      </dgm:prSet>
      <dgm:spPr/>
      <dgm:t>
        <a:bodyPr/>
        <a:lstStyle/>
        <a:p>
          <a:endParaRPr lang="en-US"/>
        </a:p>
      </dgm:t>
    </dgm:pt>
    <dgm:pt modelId="{816933CB-D6A9-403C-A80F-38873D957435}" type="pres">
      <dgm:prSet presAssocID="{23FDA05A-FD9D-4ACD-B1BF-8179A1530CE8}" presName="spacer" presStyleCnt="0"/>
      <dgm:spPr/>
    </dgm:pt>
    <dgm:pt modelId="{4E5C8E1A-58AD-4301-B00E-E5AE3285F965}" type="pres">
      <dgm:prSet presAssocID="{58BD3E77-7E27-48B7-AAC2-FE6D60ECEF8E}" presName="parentText" presStyleLbl="node1" presStyleIdx="1" presStyleCnt="3">
        <dgm:presLayoutVars>
          <dgm:chMax val="0"/>
          <dgm:bulletEnabled val="1"/>
        </dgm:presLayoutVars>
      </dgm:prSet>
      <dgm:spPr/>
      <dgm:t>
        <a:bodyPr/>
        <a:lstStyle/>
        <a:p>
          <a:endParaRPr lang="en-US"/>
        </a:p>
      </dgm:t>
    </dgm:pt>
    <dgm:pt modelId="{C222AE74-3754-49FC-B81E-141B7927566D}" type="pres">
      <dgm:prSet presAssocID="{F1732E18-97BF-4988-A1FC-E4BDCAC8DEC5}" presName="spacer" presStyleCnt="0"/>
      <dgm:spPr/>
    </dgm:pt>
    <dgm:pt modelId="{29B5BAFB-5980-4A2D-9341-1E8BED029102}" type="pres">
      <dgm:prSet presAssocID="{4B9376C0-6710-4EA9-B61C-07AA1F9A771C}" presName="parentText" presStyleLbl="node1" presStyleIdx="2" presStyleCnt="3" custLinFactY="11959" custLinFactNeighborX="713" custLinFactNeighborY="100000">
        <dgm:presLayoutVars>
          <dgm:chMax val="0"/>
          <dgm:bulletEnabled val="1"/>
        </dgm:presLayoutVars>
      </dgm:prSet>
      <dgm:spPr/>
      <dgm:t>
        <a:bodyPr/>
        <a:lstStyle/>
        <a:p>
          <a:endParaRPr lang="en-US"/>
        </a:p>
      </dgm:t>
    </dgm:pt>
  </dgm:ptLst>
  <dgm:cxnLst>
    <dgm:cxn modelId="{CDA53E49-2DD6-4754-AEA7-25432C309DE2}" type="presOf" srcId="{58BD3E77-7E27-48B7-AAC2-FE6D60ECEF8E}" destId="{4E5C8E1A-58AD-4301-B00E-E5AE3285F965}" srcOrd="0" destOrd="0" presId="urn:microsoft.com/office/officeart/2005/8/layout/vList2"/>
    <dgm:cxn modelId="{BE8E6803-68F8-493D-8963-12B51434DA82}" srcId="{AFCC2D55-903D-4FA5-92CD-8BDFCB68A50B}" destId="{58BD3E77-7E27-48B7-AAC2-FE6D60ECEF8E}" srcOrd="1" destOrd="0" parTransId="{56ACD750-832A-4FEF-B132-F6BBE5E4E3C8}" sibTransId="{F1732E18-97BF-4988-A1FC-E4BDCAC8DEC5}"/>
    <dgm:cxn modelId="{D6C335E2-E0E8-4128-B236-9E2153FFEED5}" srcId="{AFCC2D55-903D-4FA5-92CD-8BDFCB68A50B}" destId="{CF72C98F-A2FB-4C5C-B1C4-9AFBD659A211}" srcOrd="0" destOrd="0" parTransId="{0FB0B219-A5FC-417C-8BB6-B0D7EAEF0091}" sibTransId="{23FDA05A-FD9D-4ACD-B1BF-8179A1530CE8}"/>
    <dgm:cxn modelId="{ED995453-91EB-4240-BAD8-97A7BC2BD3B1}" type="presOf" srcId="{CF72C98F-A2FB-4C5C-B1C4-9AFBD659A211}" destId="{150E6749-0FE4-4A7F-B95A-6906B4EEAF43}" srcOrd="0" destOrd="0" presId="urn:microsoft.com/office/officeart/2005/8/layout/vList2"/>
    <dgm:cxn modelId="{0F7BA727-B3D1-41E6-83C9-7C0571B52CD9}" type="presOf" srcId="{4B9376C0-6710-4EA9-B61C-07AA1F9A771C}" destId="{29B5BAFB-5980-4A2D-9341-1E8BED029102}" srcOrd="0" destOrd="0" presId="urn:microsoft.com/office/officeart/2005/8/layout/vList2"/>
    <dgm:cxn modelId="{16792816-AF5E-4497-91E1-1A777A559CCE}" type="presOf" srcId="{AFCC2D55-903D-4FA5-92CD-8BDFCB68A50B}" destId="{2FB0E187-5318-4DD8-BC1B-97E0BB225883}" srcOrd="0" destOrd="0" presId="urn:microsoft.com/office/officeart/2005/8/layout/vList2"/>
    <dgm:cxn modelId="{03662B81-36BB-438F-A659-90D2042676BD}" srcId="{AFCC2D55-903D-4FA5-92CD-8BDFCB68A50B}" destId="{4B9376C0-6710-4EA9-B61C-07AA1F9A771C}" srcOrd="2" destOrd="0" parTransId="{A2A3561B-8AF7-41E3-B571-B27959226B6D}" sibTransId="{A207F524-3166-49D6-99F1-98520FC737EA}"/>
    <dgm:cxn modelId="{BAD45067-98F2-4BF4-B1F6-6125666A2391}" type="presParOf" srcId="{2FB0E187-5318-4DD8-BC1B-97E0BB225883}" destId="{150E6749-0FE4-4A7F-B95A-6906B4EEAF43}" srcOrd="0" destOrd="0" presId="urn:microsoft.com/office/officeart/2005/8/layout/vList2"/>
    <dgm:cxn modelId="{716D2420-2212-4507-9558-8DAF9E4D2A49}" type="presParOf" srcId="{2FB0E187-5318-4DD8-BC1B-97E0BB225883}" destId="{816933CB-D6A9-403C-A80F-38873D957435}" srcOrd="1" destOrd="0" presId="urn:microsoft.com/office/officeart/2005/8/layout/vList2"/>
    <dgm:cxn modelId="{C27CE10E-7B97-49F4-B9DB-56ED4B33F15C}" type="presParOf" srcId="{2FB0E187-5318-4DD8-BC1B-97E0BB225883}" destId="{4E5C8E1A-58AD-4301-B00E-E5AE3285F965}" srcOrd="2" destOrd="0" presId="urn:microsoft.com/office/officeart/2005/8/layout/vList2"/>
    <dgm:cxn modelId="{1AE7B0B7-D3BF-4873-ABA4-15789EE31D04}" type="presParOf" srcId="{2FB0E187-5318-4DD8-BC1B-97E0BB225883}" destId="{C222AE74-3754-49FC-B81E-141B7927566D}" srcOrd="3" destOrd="0" presId="urn:microsoft.com/office/officeart/2005/8/layout/vList2"/>
    <dgm:cxn modelId="{08457A0B-917E-435E-91AF-BD8999DD9E3A}" type="presParOf" srcId="{2FB0E187-5318-4DD8-BC1B-97E0BB225883}" destId="{29B5BAFB-5980-4A2D-9341-1E8BED02910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3E7E3-2E77-4D49-9670-14A32673EAD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5F6FDE8-DAF9-42E6-8BBF-F66C9FF4D31A}">
      <dgm:prSet/>
      <dgm:spPr/>
      <dgm:t>
        <a:bodyPr/>
        <a:lstStyle/>
        <a:p>
          <a:pPr algn="just" rtl="0"/>
          <a:r>
            <a:rPr lang="en-US" dirty="0">
              <a:latin typeface="+mn-lt"/>
            </a:rPr>
            <a:t>IGL Board is fairly well diversified with ten members including two each from GAIL and BPCL, one from Govt. of Delhi and five independent directors.</a:t>
          </a:r>
        </a:p>
      </dgm:t>
    </dgm:pt>
    <dgm:pt modelId="{F294AB70-A6A6-45B5-B0A3-5B91A02B1C86}" type="parTrans" cxnId="{BDA15B8E-19A4-4E00-B95B-F08F4206E1CD}">
      <dgm:prSet/>
      <dgm:spPr/>
      <dgm:t>
        <a:bodyPr/>
        <a:lstStyle/>
        <a:p>
          <a:endParaRPr lang="en-US">
            <a:latin typeface="+mn-lt"/>
          </a:endParaRPr>
        </a:p>
      </dgm:t>
    </dgm:pt>
    <dgm:pt modelId="{C2A679C7-19DB-4D77-B5FE-DC402AD9658C}" type="sibTrans" cxnId="{BDA15B8E-19A4-4E00-B95B-F08F4206E1CD}">
      <dgm:prSet/>
      <dgm:spPr/>
      <dgm:t>
        <a:bodyPr/>
        <a:lstStyle/>
        <a:p>
          <a:endParaRPr lang="en-US">
            <a:latin typeface="+mn-lt"/>
          </a:endParaRPr>
        </a:p>
      </dgm:t>
    </dgm:pt>
    <dgm:pt modelId="{A0A248F5-A22D-4F3D-83CE-4E19AA8BA04C}">
      <dgm:prSet/>
      <dgm:spPr/>
      <dgm:t>
        <a:bodyPr/>
        <a:lstStyle/>
        <a:p>
          <a:pPr algn="just" rtl="0"/>
          <a:r>
            <a:rPr lang="en-US" dirty="0">
              <a:latin typeface="+mn-lt"/>
            </a:rPr>
            <a:t>The company is beneficiary of its strong parentage and gets significant support from GAIL and BPCL relating to operations and management.</a:t>
          </a:r>
        </a:p>
      </dgm:t>
    </dgm:pt>
    <dgm:pt modelId="{E71B5007-4803-4737-8E41-419EE9F00FBD}" type="parTrans" cxnId="{765A0D3D-B11A-4C52-8472-F01C511F4936}">
      <dgm:prSet/>
      <dgm:spPr/>
      <dgm:t>
        <a:bodyPr/>
        <a:lstStyle/>
        <a:p>
          <a:endParaRPr lang="en-US">
            <a:latin typeface="+mn-lt"/>
          </a:endParaRPr>
        </a:p>
      </dgm:t>
    </dgm:pt>
    <dgm:pt modelId="{96661844-111F-420A-9AA1-0B5AAA2266D3}" type="sibTrans" cxnId="{765A0D3D-B11A-4C52-8472-F01C511F4936}">
      <dgm:prSet/>
      <dgm:spPr/>
      <dgm:t>
        <a:bodyPr/>
        <a:lstStyle/>
        <a:p>
          <a:endParaRPr lang="en-US">
            <a:latin typeface="+mn-lt"/>
          </a:endParaRPr>
        </a:p>
      </dgm:t>
    </dgm:pt>
    <dgm:pt modelId="{E7C9E3E2-92D7-400F-A3E2-CEB792C379F2}">
      <dgm:prSet/>
      <dgm:spPr/>
      <dgm:t>
        <a:bodyPr/>
        <a:lstStyle/>
        <a:p>
          <a:pPr algn="just" rtl="0"/>
          <a:r>
            <a:rPr lang="en-US" dirty="0">
              <a:latin typeface="+mn-lt"/>
            </a:rPr>
            <a:t>By virtue of the presence of Govt. of Delhi as a minority shareholder, the company gets support for speedy administrative approvals.</a:t>
          </a:r>
        </a:p>
      </dgm:t>
    </dgm:pt>
    <dgm:pt modelId="{07830878-EC1D-468A-B011-6FA021238FD3}" type="parTrans" cxnId="{1E0B7365-2C87-488E-A189-31E87C5674D3}">
      <dgm:prSet/>
      <dgm:spPr/>
      <dgm:t>
        <a:bodyPr/>
        <a:lstStyle/>
        <a:p>
          <a:endParaRPr lang="en-US">
            <a:latin typeface="+mn-lt"/>
          </a:endParaRPr>
        </a:p>
      </dgm:t>
    </dgm:pt>
    <dgm:pt modelId="{2B9BA258-7A9D-420C-95CB-CF609C80C874}" type="sibTrans" cxnId="{1E0B7365-2C87-488E-A189-31E87C5674D3}">
      <dgm:prSet/>
      <dgm:spPr/>
      <dgm:t>
        <a:bodyPr/>
        <a:lstStyle/>
        <a:p>
          <a:endParaRPr lang="en-US">
            <a:latin typeface="+mn-lt"/>
          </a:endParaRPr>
        </a:p>
      </dgm:t>
    </dgm:pt>
    <dgm:pt modelId="{769DFB55-6C26-484C-B5F0-C40997E32EAF}">
      <dgm:prSet/>
      <dgm:spPr/>
      <dgm:t>
        <a:bodyPr/>
        <a:lstStyle/>
        <a:p>
          <a:pPr algn="just" rtl="0"/>
          <a:r>
            <a:rPr lang="en-US" dirty="0">
              <a:latin typeface="+mn-lt"/>
            </a:rPr>
            <a:t>The company has highly qualified senior management personnel with several years of experience in Oil &amp; Gas sector.</a:t>
          </a:r>
        </a:p>
      </dgm:t>
    </dgm:pt>
    <dgm:pt modelId="{4A7BABDB-0898-4B95-89B3-5298237819A3}" type="parTrans" cxnId="{470430AE-3F50-400D-A473-F1D11B25BAE7}">
      <dgm:prSet/>
      <dgm:spPr/>
      <dgm:t>
        <a:bodyPr/>
        <a:lstStyle/>
        <a:p>
          <a:endParaRPr lang="en-US">
            <a:latin typeface="+mn-lt"/>
          </a:endParaRPr>
        </a:p>
      </dgm:t>
    </dgm:pt>
    <dgm:pt modelId="{7FE920C8-3A42-412E-A544-E24E9073DF22}" type="sibTrans" cxnId="{470430AE-3F50-400D-A473-F1D11B25BAE7}">
      <dgm:prSet/>
      <dgm:spPr/>
      <dgm:t>
        <a:bodyPr/>
        <a:lstStyle/>
        <a:p>
          <a:endParaRPr lang="en-US">
            <a:latin typeface="+mn-lt"/>
          </a:endParaRPr>
        </a:p>
      </dgm:t>
    </dgm:pt>
    <dgm:pt modelId="{4C0025C4-9987-465A-90E6-9E3B15C86256}" type="pres">
      <dgm:prSet presAssocID="{5C13E7E3-2E77-4D49-9670-14A32673EADC}" presName="linear" presStyleCnt="0">
        <dgm:presLayoutVars>
          <dgm:animLvl val="lvl"/>
          <dgm:resizeHandles val="exact"/>
        </dgm:presLayoutVars>
      </dgm:prSet>
      <dgm:spPr/>
      <dgm:t>
        <a:bodyPr/>
        <a:lstStyle/>
        <a:p>
          <a:endParaRPr lang="en-US"/>
        </a:p>
      </dgm:t>
    </dgm:pt>
    <dgm:pt modelId="{CCE7DC89-C751-4574-8987-B5BE944B4676}" type="pres">
      <dgm:prSet presAssocID="{D5F6FDE8-DAF9-42E6-8BBF-F66C9FF4D31A}" presName="parentText" presStyleLbl="node1" presStyleIdx="0" presStyleCnt="4" custLinFactY="-29324" custLinFactNeighborX="690" custLinFactNeighborY="-100000">
        <dgm:presLayoutVars>
          <dgm:chMax val="0"/>
          <dgm:bulletEnabled val="1"/>
        </dgm:presLayoutVars>
      </dgm:prSet>
      <dgm:spPr/>
      <dgm:t>
        <a:bodyPr/>
        <a:lstStyle/>
        <a:p>
          <a:endParaRPr lang="en-US"/>
        </a:p>
      </dgm:t>
    </dgm:pt>
    <dgm:pt modelId="{117EA03F-CA43-4950-BC94-986F8AA7B1E6}" type="pres">
      <dgm:prSet presAssocID="{C2A679C7-19DB-4D77-B5FE-DC402AD9658C}" presName="spacer" presStyleCnt="0"/>
      <dgm:spPr/>
    </dgm:pt>
    <dgm:pt modelId="{42F236E7-7ABC-44D7-93EA-C49B2CD7C0C5}" type="pres">
      <dgm:prSet presAssocID="{A0A248F5-A22D-4F3D-83CE-4E19AA8BA04C}" presName="parentText" presStyleLbl="node1" presStyleIdx="1" presStyleCnt="4">
        <dgm:presLayoutVars>
          <dgm:chMax val="0"/>
          <dgm:bulletEnabled val="1"/>
        </dgm:presLayoutVars>
      </dgm:prSet>
      <dgm:spPr/>
      <dgm:t>
        <a:bodyPr/>
        <a:lstStyle/>
        <a:p>
          <a:endParaRPr lang="en-US"/>
        </a:p>
      </dgm:t>
    </dgm:pt>
    <dgm:pt modelId="{3C5F13F0-687C-4093-94CF-1E290437518A}" type="pres">
      <dgm:prSet presAssocID="{96661844-111F-420A-9AA1-0B5AAA2266D3}" presName="spacer" presStyleCnt="0"/>
      <dgm:spPr/>
    </dgm:pt>
    <dgm:pt modelId="{5EEE1360-B1A2-43CC-BBDA-A36B867268CD}" type="pres">
      <dgm:prSet presAssocID="{E7C9E3E2-92D7-400F-A3E2-CEB792C379F2}" presName="parentText" presStyleLbl="node1" presStyleIdx="2" presStyleCnt="4" custLinFactY="21066" custLinFactNeighborY="100000">
        <dgm:presLayoutVars>
          <dgm:chMax val="0"/>
          <dgm:bulletEnabled val="1"/>
        </dgm:presLayoutVars>
      </dgm:prSet>
      <dgm:spPr/>
      <dgm:t>
        <a:bodyPr/>
        <a:lstStyle/>
        <a:p>
          <a:endParaRPr lang="en-US"/>
        </a:p>
      </dgm:t>
    </dgm:pt>
    <dgm:pt modelId="{F150934B-DD92-435C-A338-3E634B9BC3E4}" type="pres">
      <dgm:prSet presAssocID="{2B9BA258-7A9D-420C-95CB-CF609C80C874}" presName="spacer" presStyleCnt="0"/>
      <dgm:spPr/>
    </dgm:pt>
    <dgm:pt modelId="{0DE91EAD-B055-4156-A443-2EFFD0A2D520}" type="pres">
      <dgm:prSet presAssocID="{769DFB55-6C26-484C-B5F0-C40997E32EAF}" presName="parentText" presStyleLbl="node1" presStyleIdx="3" presStyleCnt="4" custLinFactY="67603" custLinFactNeighborX="758" custLinFactNeighborY="100000">
        <dgm:presLayoutVars>
          <dgm:chMax val="0"/>
          <dgm:bulletEnabled val="1"/>
        </dgm:presLayoutVars>
      </dgm:prSet>
      <dgm:spPr/>
      <dgm:t>
        <a:bodyPr/>
        <a:lstStyle/>
        <a:p>
          <a:endParaRPr lang="en-US"/>
        </a:p>
      </dgm:t>
    </dgm:pt>
  </dgm:ptLst>
  <dgm:cxnLst>
    <dgm:cxn modelId="{328C81B0-714C-4F41-9AD5-3FB9BECCD7F3}" type="presOf" srcId="{D5F6FDE8-DAF9-42E6-8BBF-F66C9FF4D31A}" destId="{CCE7DC89-C751-4574-8987-B5BE944B4676}" srcOrd="0" destOrd="0" presId="urn:microsoft.com/office/officeart/2005/8/layout/vList2"/>
    <dgm:cxn modelId="{470430AE-3F50-400D-A473-F1D11B25BAE7}" srcId="{5C13E7E3-2E77-4D49-9670-14A32673EADC}" destId="{769DFB55-6C26-484C-B5F0-C40997E32EAF}" srcOrd="3" destOrd="0" parTransId="{4A7BABDB-0898-4B95-89B3-5298237819A3}" sibTransId="{7FE920C8-3A42-412E-A544-E24E9073DF22}"/>
    <dgm:cxn modelId="{CE963539-BF8B-4C6C-875C-1BDF5515045E}" type="presOf" srcId="{769DFB55-6C26-484C-B5F0-C40997E32EAF}" destId="{0DE91EAD-B055-4156-A443-2EFFD0A2D520}" srcOrd="0" destOrd="0" presId="urn:microsoft.com/office/officeart/2005/8/layout/vList2"/>
    <dgm:cxn modelId="{BDA15B8E-19A4-4E00-B95B-F08F4206E1CD}" srcId="{5C13E7E3-2E77-4D49-9670-14A32673EADC}" destId="{D5F6FDE8-DAF9-42E6-8BBF-F66C9FF4D31A}" srcOrd="0" destOrd="0" parTransId="{F294AB70-A6A6-45B5-B0A3-5B91A02B1C86}" sibTransId="{C2A679C7-19DB-4D77-B5FE-DC402AD9658C}"/>
    <dgm:cxn modelId="{46A5CF4B-90A5-4C6E-95DE-7B5AB6B0C214}" type="presOf" srcId="{A0A248F5-A22D-4F3D-83CE-4E19AA8BA04C}" destId="{42F236E7-7ABC-44D7-93EA-C49B2CD7C0C5}" srcOrd="0" destOrd="0" presId="urn:microsoft.com/office/officeart/2005/8/layout/vList2"/>
    <dgm:cxn modelId="{D47B0F5C-596A-4117-AAC9-B7BB66F6E8FB}" type="presOf" srcId="{E7C9E3E2-92D7-400F-A3E2-CEB792C379F2}" destId="{5EEE1360-B1A2-43CC-BBDA-A36B867268CD}" srcOrd="0" destOrd="0" presId="urn:microsoft.com/office/officeart/2005/8/layout/vList2"/>
    <dgm:cxn modelId="{765A0D3D-B11A-4C52-8472-F01C511F4936}" srcId="{5C13E7E3-2E77-4D49-9670-14A32673EADC}" destId="{A0A248F5-A22D-4F3D-83CE-4E19AA8BA04C}" srcOrd="1" destOrd="0" parTransId="{E71B5007-4803-4737-8E41-419EE9F00FBD}" sibTransId="{96661844-111F-420A-9AA1-0B5AAA2266D3}"/>
    <dgm:cxn modelId="{1E0B7365-2C87-488E-A189-31E87C5674D3}" srcId="{5C13E7E3-2E77-4D49-9670-14A32673EADC}" destId="{E7C9E3E2-92D7-400F-A3E2-CEB792C379F2}" srcOrd="2" destOrd="0" parTransId="{07830878-EC1D-468A-B011-6FA021238FD3}" sibTransId="{2B9BA258-7A9D-420C-95CB-CF609C80C874}"/>
    <dgm:cxn modelId="{0063BCCA-A44E-433F-A7D0-EFC4CA8BD5D7}" type="presOf" srcId="{5C13E7E3-2E77-4D49-9670-14A32673EADC}" destId="{4C0025C4-9987-465A-90E6-9E3B15C86256}" srcOrd="0" destOrd="0" presId="urn:microsoft.com/office/officeart/2005/8/layout/vList2"/>
    <dgm:cxn modelId="{973B7C32-CC10-4FD5-9442-F05D4F61A7AA}" type="presParOf" srcId="{4C0025C4-9987-465A-90E6-9E3B15C86256}" destId="{CCE7DC89-C751-4574-8987-B5BE944B4676}" srcOrd="0" destOrd="0" presId="urn:microsoft.com/office/officeart/2005/8/layout/vList2"/>
    <dgm:cxn modelId="{828FF590-EAD7-40A5-8BDF-166E4C5F8B83}" type="presParOf" srcId="{4C0025C4-9987-465A-90E6-9E3B15C86256}" destId="{117EA03F-CA43-4950-BC94-986F8AA7B1E6}" srcOrd="1" destOrd="0" presId="urn:microsoft.com/office/officeart/2005/8/layout/vList2"/>
    <dgm:cxn modelId="{C2442007-0459-48B0-807C-5CF8154814C1}" type="presParOf" srcId="{4C0025C4-9987-465A-90E6-9E3B15C86256}" destId="{42F236E7-7ABC-44D7-93EA-C49B2CD7C0C5}" srcOrd="2" destOrd="0" presId="urn:microsoft.com/office/officeart/2005/8/layout/vList2"/>
    <dgm:cxn modelId="{58414A66-2285-4874-9179-F1FB2CA5953F}" type="presParOf" srcId="{4C0025C4-9987-465A-90E6-9E3B15C86256}" destId="{3C5F13F0-687C-4093-94CF-1E290437518A}" srcOrd="3" destOrd="0" presId="urn:microsoft.com/office/officeart/2005/8/layout/vList2"/>
    <dgm:cxn modelId="{66D9AE06-07EE-4951-B436-E2A569FE1223}" type="presParOf" srcId="{4C0025C4-9987-465A-90E6-9E3B15C86256}" destId="{5EEE1360-B1A2-43CC-BBDA-A36B867268CD}" srcOrd="4" destOrd="0" presId="urn:microsoft.com/office/officeart/2005/8/layout/vList2"/>
    <dgm:cxn modelId="{6733A2F5-A5FA-42CE-ADC7-88A6577C52A6}" type="presParOf" srcId="{4C0025C4-9987-465A-90E6-9E3B15C86256}" destId="{F150934B-DD92-435C-A338-3E634B9BC3E4}" srcOrd="5" destOrd="0" presId="urn:microsoft.com/office/officeart/2005/8/layout/vList2"/>
    <dgm:cxn modelId="{B169A85F-FB00-4536-9D83-21A39D40132C}" type="presParOf" srcId="{4C0025C4-9987-465A-90E6-9E3B15C86256}" destId="{0DE91EAD-B055-4156-A443-2EFFD0A2D52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57B3F2-8138-4B66-8E47-B44F335678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1800570-9846-4C15-B647-411ACE5D2581}">
      <dgm:prSet custT="1"/>
      <dgm:spPr/>
      <dgm:t>
        <a:bodyPr/>
        <a:lstStyle/>
        <a:p>
          <a:pPr rtl="0"/>
          <a:r>
            <a:rPr lang="en-US" sz="2800" b="1" dirty="0"/>
            <a:t>Areas of Operation</a:t>
          </a:r>
          <a:endParaRPr lang="en-US" sz="2800" dirty="0"/>
        </a:p>
      </dgm:t>
    </dgm:pt>
    <dgm:pt modelId="{9DCE4D58-FEC0-48CC-860A-987D2163F58C}" type="parTrans" cxnId="{2DBB147B-8EE5-40AD-BB11-A5872BAA9B31}">
      <dgm:prSet/>
      <dgm:spPr/>
      <dgm:t>
        <a:bodyPr/>
        <a:lstStyle/>
        <a:p>
          <a:endParaRPr lang="en-US"/>
        </a:p>
      </dgm:t>
    </dgm:pt>
    <dgm:pt modelId="{991322C0-E3EF-4A34-8B36-8C1284560C55}" type="sibTrans" cxnId="{2DBB147B-8EE5-40AD-BB11-A5872BAA9B31}">
      <dgm:prSet/>
      <dgm:spPr/>
      <dgm:t>
        <a:bodyPr/>
        <a:lstStyle/>
        <a:p>
          <a:endParaRPr lang="en-US"/>
        </a:p>
      </dgm:t>
    </dgm:pt>
    <dgm:pt modelId="{EE5562CA-B1CD-4A20-B009-82D9DD9067AE}" type="pres">
      <dgm:prSet presAssocID="{CB57B3F2-8138-4B66-8E47-B44F33567857}" presName="linear" presStyleCnt="0">
        <dgm:presLayoutVars>
          <dgm:animLvl val="lvl"/>
          <dgm:resizeHandles val="exact"/>
        </dgm:presLayoutVars>
      </dgm:prSet>
      <dgm:spPr/>
      <dgm:t>
        <a:bodyPr/>
        <a:lstStyle/>
        <a:p>
          <a:endParaRPr lang="en-US"/>
        </a:p>
      </dgm:t>
    </dgm:pt>
    <dgm:pt modelId="{2400F635-6B6A-4B2B-A192-99C0F54CBFEB}" type="pres">
      <dgm:prSet presAssocID="{E1800570-9846-4C15-B647-411ACE5D2581}" presName="parentText" presStyleLbl="node1" presStyleIdx="0" presStyleCnt="1">
        <dgm:presLayoutVars>
          <dgm:chMax val="0"/>
          <dgm:bulletEnabled val="1"/>
        </dgm:presLayoutVars>
      </dgm:prSet>
      <dgm:spPr/>
      <dgm:t>
        <a:bodyPr/>
        <a:lstStyle/>
        <a:p>
          <a:endParaRPr lang="en-US"/>
        </a:p>
      </dgm:t>
    </dgm:pt>
  </dgm:ptLst>
  <dgm:cxnLst>
    <dgm:cxn modelId="{0D4BDA5E-EF2F-49A6-B130-8B7D21E5D13A}" type="presOf" srcId="{CB57B3F2-8138-4B66-8E47-B44F33567857}" destId="{EE5562CA-B1CD-4A20-B009-82D9DD9067AE}" srcOrd="0" destOrd="0" presId="urn:microsoft.com/office/officeart/2005/8/layout/vList2"/>
    <dgm:cxn modelId="{E552F616-4657-4653-8452-9050BBFD310F}" type="presOf" srcId="{E1800570-9846-4C15-B647-411ACE5D2581}" destId="{2400F635-6B6A-4B2B-A192-99C0F54CBFEB}" srcOrd="0" destOrd="0" presId="urn:microsoft.com/office/officeart/2005/8/layout/vList2"/>
    <dgm:cxn modelId="{2DBB147B-8EE5-40AD-BB11-A5872BAA9B31}" srcId="{CB57B3F2-8138-4B66-8E47-B44F33567857}" destId="{E1800570-9846-4C15-B647-411ACE5D2581}" srcOrd="0" destOrd="0" parTransId="{9DCE4D58-FEC0-48CC-860A-987D2163F58C}" sibTransId="{991322C0-E3EF-4A34-8B36-8C1284560C55}"/>
    <dgm:cxn modelId="{90839AB3-B8E2-4275-AF32-8EEC6A352D5D}" type="presParOf" srcId="{EE5562CA-B1CD-4A20-B009-82D9DD9067AE}" destId="{2400F635-6B6A-4B2B-A192-99C0F54CBF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BC42AD-8DC1-4286-A3BE-EF3E8103412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3D9588A-A217-466D-BA42-97CADD0D55CA}">
      <dgm:prSet custT="1"/>
      <dgm:spPr/>
      <dgm:t>
        <a:bodyPr/>
        <a:lstStyle/>
        <a:p>
          <a:pPr algn="l" rtl="0"/>
          <a:r>
            <a:rPr lang="en-US" sz="1600" b="1" u="sng" dirty="0">
              <a:latin typeface="+mn-lt"/>
            </a:rPr>
            <a:t>Delhi</a:t>
          </a:r>
          <a:r>
            <a:rPr lang="en-US" sz="1600" b="1" dirty="0">
              <a:latin typeface="+mn-lt"/>
            </a:rPr>
            <a:t>: </a:t>
          </a:r>
          <a:r>
            <a:rPr lang="en-US" sz="1600" dirty="0">
              <a:latin typeface="+mn-lt"/>
            </a:rPr>
            <a:t>National capital of India has huge demand potential:</a:t>
          </a:r>
        </a:p>
        <a:p>
          <a:pPr algn="just" rtl="0"/>
          <a:r>
            <a:rPr lang="en-US" sz="1600" dirty="0">
              <a:latin typeface="+mn-lt"/>
            </a:rPr>
            <a:t>   - Where public transport vehicles have to necessarily run on CNG in view of the directions of the Hon. Supreme Court </a:t>
          </a:r>
        </a:p>
        <a:p>
          <a:pPr algn="just" rtl="0"/>
          <a:r>
            <a:rPr lang="en-US" sz="1600" dirty="0">
              <a:latin typeface="+mn-lt"/>
            </a:rPr>
            <a:t>      of India. However in recent times the government is promoting EV.</a:t>
          </a:r>
        </a:p>
        <a:p>
          <a:pPr algn="l" rtl="0"/>
          <a:r>
            <a:rPr lang="en-US" sz="1600" dirty="0">
              <a:latin typeface="+mn-lt"/>
            </a:rPr>
            <a:t>   - Has the highest number of private cars compared to any other city of India.</a:t>
          </a:r>
        </a:p>
        <a:p>
          <a:pPr algn="l" rtl="0"/>
          <a:r>
            <a:rPr lang="en-US" sz="1600" dirty="0">
              <a:latin typeface="+mn-lt"/>
            </a:rPr>
            <a:t>   - Thickly populated having large number of residential &amp; commercial complexes and hospitals etc.</a:t>
          </a:r>
        </a:p>
      </dgm:t>
    </dgm:pt>
    <dgm:pt modelId="{F0933766-A298-425F-8DA2-8C61E4BF68DC}" type="parTrans" cxnId="{C7372FCE-6BCB-4FFF-907A-D8AB83A66650}">
      <dgm:prSet/>
      <dgm:spPr/>
      <dgm:t>
        <a:bodyPr/>
        <a:lstStyle/>
        <a:p>
          <a:endParaRPr lang="en-US" sz="1600"/>
        </a:p>
      </dgm:t>
    </dgm:pt>
    <dgm:pt modelId="{619296B9-472F-4E07-8EE4-E7AC5350168A}" type="sibTrans" cxnId="{C7372FCE-6BCB-4FFF-907A-D8AB83A66650}">
      <dgm:prSet/>
      <dgm:spPr/>
      <dgm:t>
        <a:bodyPr/>
        <a:lstStyle/>
        <a:p>
          <a:endParaRPr lang="en-US" sz="1600"/>
        </a:p>
      </dgm:t>
    </dgm:pt>
    <dgm:pt modelId="{8D626984-7779-47A8-8752-47F5F3A615DF}">
      <dgm:prSet custT="1"/>
      <dgm:spPr/>
      <dgm:t>
        <a:bodyPr/>
        <a:lstStyle/>
        <a:p>
          <a:pPr rtl="0"/>
          <a:endParaRPr lang="en-US" sz="1600" dirty="0"/>
        </a:p>
      </dgm:t>
    </dgm:pt>
    <dgm:pt modelId="{367FC5D0-B024-4797-B61E-2614408154C0}" type="parTrans" cxnId="{CD21F994-F89A-453F-9AE6-84C7631867BE}">
      <dgm:prSet/>
      <dgm:spPr/>
      <dgm:t>
        <a:bodyPr/>
        <a:lstStyle/>
        <a:p>
          <a:endParaRPr lang="en-US" sz="1600"/>
        </a:p>
      </dgm:t>
    </dgm:pt>
    <dgm:pt modelId="{FC63F5B6-13AB-4A31-8A38-FB068C1E3D4C}" type="sibTrans" cxnId="{CD21F994-F89A-453F-9AE6-84C7631867BE}">
      <dgm:prSet/>
      <dgm:spPr/>
      <dgm:t>
        <a:bodyPr/>
        <a:lstStyle/>
        <a:p>
          <a:endParaRPr lang="en-US" sz="1600"/>
        </a:p>
      </dgm:t>
    </dgm:pt>
    <dgm:pt modelId="{A0AE2ED2-9BB5-4B6C-A62D-E848F2F56215}">
      <dgm:prSet custT="1"/>
      <dgm:spPr/>
      <dgm:t>
        <a:bodyPr/>
        <a:lstStyle/>
        <a:p>
          <a:pPr algn="just" rtl="0"/>
          <a:r>
            <a:rPr lang="en-US" sz="1600" b="1" u="sng" dirty="0" err="1"/>
            <a:t>Gautam</a:t>
          </a:r>
          <a:r>
            <a:rPr lang="en-US" sz="1600" b="1" u="sng" dirty="0"/>
            <a:t> </a:t>
          </a:r>
          <a:r>
            <a:rPr lang="en-US" sz="1600" b="1" u="sng" dirty="0" err="1"/>
            <a:t>Budh</a:t>
          </a:r>
          <a:r>
            <a:rPr lang="en-US" sz="1600" b="1" u="sng" dirty="0"/>
            <a:t> Nagar (Noida &amp; Greater Noida)</a:t>
          </a:r>
          <a:r>
            <a:rPr lang="en-US" sz="1600" b="1" dirty="0"/>
            <a:t>: </a:t>
          </a:r>
          <a:r>
            <a:rPr lang="en-US" sz="1600" dirty="0"/>
            <a:t>Most advanced cities of state of Uttar Pradesh having huge potential for CNG, PNG-Residential and commercial volumes.</a:t>
          </a:r>
        </a:p>
      </dgm:t>
    </dgm:pt>
    <dgm:pt modelId="{E1483945-AFFA-4EAE-962B-25B8BD383A35}" type="parTrans" cxnId="{D683E7B4-F005-44C1-86CA-41BDFFBB168C}">
      <dgm:prSet/>
      <dgm:spPr/>
      <dgm:t>
        <a:bodyPr/>
        <a:lstStyle/>
        <a:p>
          <a:endParaRPr lang="en-US" sz="1600"/>
        </a:p>
      </dgm:t>
    </dgm:pt>
    <dgm:pt modelId="{F4BABBB3-CE3D-4131-BD0C-A8B6EE207804}" type="sibTrans" cxnId="{D683E7B4-F005-44C1-86CA-41BDFFBB168C}">
      <dgm:prSet/>
      <dgm:spPr/>
      <dgm:t>
        <a:bodyPr/>
        <a:lstStyle/>
        <a:p>
          <a:endParaRPr lang="en-US" sz="1600"/>
        </a:p>
      </dgm:t>
    </dgm:pt>
    <dgm:pt modelId="{D415A8A5-E320-440A-AB17-808677E76F26}">
      <dgm:prSet custT="1"/>
      <dgm:spPr/>
      <dgm:t>
        <a:bodyPr/>
        <a:lstStyle/>
        <a:p>
          <a:pPr algn="just" rtl="0"/>
          <a:r>
            <a:rPr lang="en-US" sz="1600" b="1" u="sng" dirty="0"/>
            <a:t>Ghaziabad</a:t>
          </a:r>
          <a:r>
            <a:rPr lang="en-US" sz="1600" b="1" dirty="0"/>
            <a:t>: </a:t>
          </a:r>
          <a:r>
            <a:rPr lang="en-US" sz="1600" dirty="0"/>
            <a:t>Residential cum Industrial town of Uttar Pradesh having huge potential demand for PNG Residential, Commercial and Industrial. PNGRB has recently clarified that the GA of Ghaziabad includes Ghaziabad and Hapur Districts. </a:t>
          </a:r>
        </a:p>
      </dgm:t>
    </dgm:pt>
    <dgm:pt modelId="{E38C1351-5D6F-4AFC-AFD6-9AE4F5E36B30}" type="parTrans" cxnId="{C0EAB432-411A-43A6-92B5-2D2D7A5B81E6}">
      <dgm:prSet/>
      <dgm:spPr/>
      <dgm:t>
        <a:bodyPr/>
        <a:lstStyle/>
        <a:p>
          <a:endParaRPr lang="en-US" sz="1600"/>
        </a:p>
      </dgm:t>
    </dgm:pt>
    <dgm:pt modelId="{21BB9009-68F4-4BCB-89E1-A0C34006AB8C}" type="sibTrans" cxnId="{C0EAB432-411A-43A6-92B5-2D2D7A5B81E6}">
      <dgm:prSet/>
      <dgm:spPr/>
      <dgm:t>
        <a:bodyPr/>
        <a:lstStyle/>
        <a:p>
          <a:endParaRPr lang="en-US" sz="1600"/>
        </a:p>
      </dgm:t>
    </dgm:pt>
    <dgm:pt modelId="{4E552203-C55B-44E4-89D4-33E091F6FCEF}">
      <dgm:prSet custT="1"/>
      <dgm:spPr/>
      <dgm:t>
        <a:bodyPr/>
        <a:lstStyle/>
        <a:p>
          <a:pPr algn="just" rtl="0"/>
          <a:r>
            <a:rPr lang="en-US" sz="1600" b="1" u="sng" dirty="0"/>
            <a:t>Rewari, Dharuhera &amp; Bawal</a:t>
          </a:r>
          <a:r>
            <a:rPr lang="en-US" sz="1600" b="1" dirty="0"/>
            <a:t>: </a:t>
          </a:r>
          <a:r>
            <a:rPr lang="en-US" sz="1600" dirty="0"/>
            <a:t>IGL was authorized for </a:t>
          </a:r>
          <a:r>
            <a:rPr lang="en-US" sz="1600" dirty="0" err="1"/>
            <a:t>Rewari</a:t>
          </a:r>
          <a:r>
            <a:rPr lang="en-US" sz="1600" dirty="0"/>
            <a:t> geographical area in the 6</a:t>
          </a:r>
          <a:r>
            <a:rPr lang="en-US" sz="1600" baseline="30000" dirty="0"/>
            <a:t>th</a:t>
          </a:r>
          <a:r>
            <a:rPr lang="en-US" sz="1600" dirty="0"/>
            <a:t> round of bidding by PNGRB. IGL has commissioned forty </a:t>
          </a:r>
          <a:r>
            <a:rPr lang="en-US" sz="1600" dirty="0" smtClean="0"/>
            <a:t>eight </a:t>
          </a:r>
          <a:r>
            <a:rPr lang="en-US" sz="1600" dirty="0"/>
            <a:t>CNG stations in the GA and started sale of PNG to Domestic households. </a:t>
          </a:r>
          <a:r>
            <a:rPr lang="en-US" sz="1600" dirty="0" err="1"/>
            <a:t>Bawal</a:t>
          </a:r>
          <a:r>
            <a:rPr lang="en-US" sz="1600" dirty="0"/>
            <a:t> being an Industrial town of Haryana having huge potential demand for Industrial PNG.</a:t>
          </a:r>
        </a:p>
      </dgm:t>
    </dgm:pt>
    <dgm:pt modelId="{B588AA9F-B632-4A78-A843-4D040B038323}" type="parTrans" cxnId="{B2515EBA-2369-4BBA-B6B3-EE812D049AB6}">
      <dgm:prSet/>
      <dgm:spPr/>
      <dgm:t>
        <a:bodyPr/>
        <a:lstStyle/>
        <a:p>
          <a:endParaRPr lang="en-US" sz="1600"/>
        </a:p>
      </dgm:t>
    </dgm:pt>
    <dgm:pt modelId="{C76B8E0A-8A54-41FB-A52D-C06DD68AA9F9}" type="sibTrans" cxnId="{B2515EBA-2369-4BBA-B6B3-EE812D049AB6}">
      <dgm:prSet/>
      <dgm:spPr/>
      <dgm:t>
        <a:bodyPr/>
        <a:lstStyle/>
        <a:p>
          <a:endParaRPr lang="en-US" sz="1600"/>
        </a:p>
      </dgm:t>
    </dgm:pt>
    <dgm:pt modelId="{00BEB328-CAB0-4886-8843-5B887B03142C}">
      <dgm:prSet custT="1"/>
      <dgm:spPr/>
      <dgm:t>
        <a:bodyPr/>
        <a:lstStyle/>
        <a:p>
          <a:pPr rtl="0"/>
          <a:r>
            <a:rPr lang="en-US" sz="1600" b="1" u="sng" dirty="0" err="1"/>
            <a:t>Karnal</a:t>
          </a:r>
          <a:r>
            <a:rPr lang="en-US" sz="1600" b="1" dirty="0"/>
            <a:t>: </a:t>
          </a:r>
          <a:r>
            <a:rPr lang="en-US" sz="1600" dirty="0"/>
            <a:t>IGL was authorized for </a:t>
          </a:r>
          <a:r>
            <a:rPr lang="en-US" sz="1600" dirty="0" err="1"/>
            <a:t>Karnal</a:t>
          </a:r>
          <a:r>
            <a:rPr lang="en-US" sz="1600" dirty="0"/>
            <a:t> geographical area in the 8</a:t>
          </a:r>
          <a:r>
            <a:rPr lang="en-US" sz="1600" baseline="30000" dirty="0"/>
            <a:t>th</a:t>
          </a:r>
          <a:r>
            <a:rPr lang="en-US" sz="1600" dirty="0"/>
            <a:t> round of bidding by PNGRB.  IGL has commissioned </a:t>
          </a:r>
          <a:r>
            <a:rPr lang="en-US" sz="1600" dirty="0" smtClean="0"/>
            <a:t>thirty </a:t>
          </a:r>
          <a:r>
            <a:rPr lang="en-US" sz="1600" dirty="0"/>
            <a:t>CNG stations in Karnal GA. CNG &amp; PNG sale has started.</a:t>
          </a:r>
        </a:p>
      </dgm:t>
    </dgm:pt>
    <dgm:pt modelId="{A4E34913-C013-49D6-A663-90A1632922A7}" type="parTrans" cxnId="{9D930DBF-9682-46D4-827D-738023D5853C}">
      <dgm:prSet/>
      <dgm:spPr/>
      <dgm:t>
        <a:bodyPr/>
        <a:lstStyle/>
        <a:p>
          <a:endParaRPr lang="en-US" sz="1600"/>
        </a:p>
      </dgm:t>
    </dgm:pt>
    <dgm:pt modelId="{CD1745D0-D054-4249-8118-96423EE8E6BC}" type="sibTrans" cxnId="{9D930DBF-9682-46D4-827D-738023D5853C}">
      <dgm:prSet/>
      <dgm:spPr/>
      <dgm:t>
        <a:bodyPr/>
        <a:lstStyle/>
        <a:p>
          <a:endParaRPr lang="en-US" sz="1600"/>
        </a:p>
      </dgm:t>
    </dgm:pt>
    <dgm:pt modelId="{06BD970F-14AF-4114-B8D5-CD86DF367435}" type="pres">
      <dgm:prSet presAssocID="{56BC42AD-8DC1-4286-A3BE-EF3E81034127}" presName="linear" presStyleCnt="0">
        <dgm:presLayoutVars>
          <dgm:animLvl val="lvl"/>
          <dgm:resizeHandles val="exact"/>
        </dgm:presLayoutVars>
      </dgm:prSet>
      <dgm:spPr/>
      <dgm:t>
        <a:bodyPr/>
        <a:lstStyle/>
        <a:p>
          <a:endParaRPr lang="en-US"/>
        </a:p>
      </dgm:t>
    </dgm:pt>
    <dgm:pt modelId="{E3E162C9-6C1D-404C-B3A5-8D0C34063D88}" type="pres">
      <dgm:prSet presAssocID="{A3D9588A-A217-466D-BA42-97CADD0D55CA}" presName="parentText" presStyleLbl="node1" presStyleIdx="0" presStyleCnt="5" custScaleY="108167" custLinFactY="-6408" custLinFactNeighborX="0" custLinFactNeighborY="-100000">
        <dgm:presLayoutVars>
          <dgm:chMax val="0"/>
          <dgm:bulletEnabled val="1"/>
        </dgm:presLayoutVars>
      </dgm:prSet>
      <dgm:spPr/>
      <dgm:t>
        <a:bodyPr/>
        <a:lstStyle/>
        <a:p>
          <a:endParaRPr lang="en-US"/>
        </a:p>
      </dgm:t>
    </dgm:pt>
    <dgm:pt modelId="{6E6CB352-8EE6-40ED-A993-DE650B9F470D}" type="pres">
      <dgm:prSet presAssocID="{A3D9588A-A217-466D-BA42-97CADD0D55CA}" presName="childText" presStyleLbl="revTx" presStyleIdx="0" presStyleCnt="1">
        <dgm:presLayoutVars>
          <dgm:bulletEnabled val="1"/>
        </dgm:presLayoutVars>
      </dgm:prSet>
      <dgm:spPr/>
      <dgm:t>
        <a:bodyPr/>
        <a:lstStyle/>
        <a:p>
          <a:endParaRPr lang="en-US"/>
        </a:p>
      </dgm:t>
    </dgm:pt>
    <dgm:pt modelId="{79363003-228C-4B12-B68D-3B467F8B6469}" type="pres">
      <dgm:prSet presAssocID="{A0AE2ED2-9BB5-4B6C-A62D-E848F2F56215}" presName="parentText" presStyleLbl="node1" presStyleIdx="1" presStyleCnt="5" custScaleY="48450" custLinFactY="-13424" custLinFactNeighborY="-100000">
        <dgm:presLayoutVars>
          <dgm:chMax val="0"/>
          <dgm:bulletEnabled val="1"/>
        </dgm:presLayoutVars>
      </dgm:prSet>
      <dgm:spPr/>
      <dgm:t>
        <a:bodyPr/>
        <a:lstStyle/>
        <a:p>
          <a:endParaRPr lang="en-US"/>
        </a:p>
      </dgm:t>
    </dgm:pt>
    <dgm:pt modelId="{9A1A2111-2E68-4075-B6AE-16F168797E98}" type="pres">
      <dgm:prSet presAssocID="{F4BABBB3-CE3D-4131-BD0C-A8B6EE207804}" presName="spacer" presStyleCnt="0"/>
      <dgm:spPr/>
    </dgm:pt>
    <dgm:pt modelId="{ADE4B6FE-01CC-4705-9562-05905020E862}" type="pres">
      <dgm:prSet presAssocID="{D415A8A5-E320-440A-AB17-808677E76F26}" presName="parentText" presStyleLbl="node1" presStyleIdx="2" presStyleCnt="5" custScaleY="44346" custLinFactY="-9606" custLinFactNeighborX="301" custLinFactNeighborY="-100000">
        <dgm:presLayoutVars>
          <dgm:chMax val="0"/>
          <dgm:bulletEnabled val="1"/>
        </dgm:presLayoutVars>
      </dgm:prSet>
      <dgm:spPr/>
      <dgm:t>
        <a:bodyPr/>
        <a:lstStyle/>
        <a:p>
          <a:endParaRPr lang="en-US"/>
        </a:p>
      </dgm:t>
    </dgm:pt>
    <dgm:pt modelId="{55383681-32AD-4A88-ACD2-2CC5E771815A}" type="pres">
      <dgm:prSet presAssocID="{21BB9009-68F4-4BCB-89E1-A0C34006AB8C}" presName="spacer" presStyleCnt="0"/>
      <dgm:spPr/>
    </dgm:pt>
    <dgm:pt modelId="{33E17150-F43E-45D7-A99A-83EEC1A2A9F1}" type="pres">
      <dgm:prSet presAssocID="{4E552203-C55B-44E4-89D4-33E091F6FCEF}" presName="parentText" presStyleLbl="node1" presStyleIdx="3" presStyleCnt="5" custScaleY="44161" custLinFactY="-6859" custLinFactNeighborX="178" custLinFactNeighborY="-100000">
        <dgm:presLayoutVars>
          <dgm:chMax val="0"/>
          <dgm:bulletEnabled val="1"/>
        </dgm:presLayoutVars>
      </dgm:prSet>
      <dgm:spPr/>
      <dgm:t>
        <a:bodyPr/>
        <a:lstStyle/>
        <a:p>
          <a:endParaRPr lang="en-US"/>
        </a:p>
      </dgm:t>
    </dgm:pt>
    <dgm:pt modelId="{E0D9B6BE-7B75-4686-8469-0CD227DF6589}" type="pres">
      <dgm:prSet presAssocID="{C76B8E0A-8A54-41FB-A52D-C06DD68AA9F9}" presName="spacer" presStyleCnt="0"/>
      <dgm:spPr/>
    </dgm:pt>
    <dgm:pt modelId="{B8402668-7250-4769-B580-5C69D9129637}" type="pres">
      <dgm:prSet presAssocID="{00BEB328-CAB0-4886-8843-5B887B03142C}" presName="parentText" presStyleLbl="node1" presStyleIdx="4" presStyleCnt="5" custScaleY="34185" custLinFactY="-3928" custLinFactNeighborX="100" custLinFactNeighborY="-100000">
        <dgm:presLayoutVars>
          <dgm:chMax val="0"/>
          <dgm:bulletEnabled val="1"/>
        </dgm:presLayoutVars>
      </dgm:prSet>
      <dgm:spPr/>
      <dgm:t>
        <a:bodyPr/>
        <a:lstStyle/>
        <a:p>
          <a:endParaRPr lang="en-US"/>
        </a:p>
      </dgm:t>
    </dgm:pt>
  </dgm:ptLst>
  <dgm:cxnLst>
    <dgm:cxn modelId="{CD21F994-F89A-453F-9AE6-84C7631867BE}" srcId="{A3D9588A-A217-466D-BA42-97CADD0D55CA}" destId="{8D626984-7779-47A8-8752-47F5F3A615DF}" srcOrd="0" destOrd="0" parTransId="{367FC5D0-B024-4797-B61E-2614408154C0}" sibTransId="{FC63F5B6-13AB-4A31-8A38-FB068C1E3D4C}"/>
    <dgm:cxn modelId="{D007C5FA-88EA-4E54-8C22-AB5E927CD1EF}" type="presOf" srcId="{4E552203-C55B-44E4-89D4-33E091F6FCEF}" destId="{33E17150-F43E-45D7-A99A-83EEC1A2A9F1}" srcOrd="0" destOrd="0" presId="urn:microsoft.com/office/officeart/2005/8/layout/vList2"/>
    <dgm:cxn modelId="{C1755FF9-08FC-4425-A1AD-6BD8ADB44F80}" type="presOf" srcId="{56BC42AD-8DC1-4286-A3BE-EF3E81034127}" destId="{06BD970F-14AF-4114-B8D5-CD86DF367435}" srcOrd="0" destOrd="0" presId="urn:microsoft.com/office/officeart/2005/8/layout/vList2"/>
    <dgm:cxn modelId="{8EBD2982-608D-4270-A42B-E8143D3A2DFD}" type="presOf" srcId="{D415A8A5-E320-440A-AB17-808677E76F26}" destId="{ADE4B6FE-01CC-4705-9562-05905020E862}" srcOrd="0" destOrd="0" presId="urn:microsoft.com/office/officeart/2005/8/layout/vList2"/>
    <dgm:cxn modelId="{9D930DBF-9682-46D4-827D-738023D5853C}" srcId="{56BC42AD-8DC1-4286-A3BE-EF3E81034127}" destId="{00BEB328-CAB0-4886-8843-5B887B03142C}" srcOrd="4" destOrd="0" parTransId="{A4E34913-C013-49D6-A663-90A1632922A7}" sibTransId="{CD1745D0-D054-4249-8118-96423EE8E6BC}"/>
    <dgm:cxn modelId="{EF52288A-EF50-4831-BDF4-EC11BADAB52B}" type="presOf" srcId="{A0AE2ED2-9BB5-4B6C-A62D-E848F2F56215}" destId="{79363003-228C-4B12-B68D-3B467F8B6469}" srcOrd="0" destOrd="0" presId="urn:microsoft.com/office/officeart/2005/8/layout/vList2"/>
    <dgm:cxn modelId="{C7372FCE-6BCB-4FFF-907A-D8AB83A66650}" srcId="{56BC42AD-8DC1-4286-A3BE-EF3E81034127}" destId="{A3D9588A-A217-466D-BA42-97CADD0D55CA}" srcOrd="0" destOrd="0" parTransId="{F0933766-A298-425F-8DA2-8C61E4BF68DC}" sibTransId="{619296B9-472F-4E07-8EE4-E7AC5350168A}"/>
    <dgm:cxn modelId="{BFF106D5-DE43-4F4D-AB29-1E64D1CC70A9}" type="presOf" srcId="{8D626984-7779-47A8-8752-47F5F3A615DF}" destId="{6E6CB352-8EE6-40ED-A993-DE650B9F470D}" srcOrd="0" destOrd="0" presId="urn:microsoft.com/office/officeart/2005/8/layout/vList2"/>
    <dgm:cxn modelId="{B2515EBA-2369-4BBA-B6B3-EE812D049AB6}" srcId="{56BC42AD-8DC1-4286-A3BE-EF3E81034127}" destId="{4E552203-C55B-44E4-89D4-33E091F6FCEF}" srcOrd="3" destOrd="0" parTransId="{B588AA9F-B632-4A78-A843-4D040B038323}" sibTransId="{C76B8E0A-8A54-41FB-A52D-C06DD68AA9F9}"/>
    <dgm:cxn modelId="{C0EAB432-411A-43A6-92B5-2D2D7A5B81E6}" srcId="{56BC42AD-8DC1-4286-A3BE-EF3E81034127}" destId="{D415A8A5-E320-440A-AB17-808677E76F26}" srcOrd="2" destOrd="0" parTransId="{E38C1351-5D6F-4AFC-AFD6-9AE4F5E36B30}" sibTransId="{21BB9009-68F4-4BCB-89E1-A0C34006AB8C}"/>
    <dgm:cxn modelId="{B58DB636-86C7-4A51-9C6C-B16355657FF3}" type="presOf" srcId="{00BEB328-CAB0-4886-8843-5B887B03142C}" destId="{B8402668-7250-4769-B580-5C69D9129637}" srcOrd="0" destOrd="0" presId="urn:microsoft.com/office/officeart/2005/8/layout/vList2"/>
    <dgm:cxn modelId="{D683E7B4-F005-44C1-86CA-41BDFFBB168C}" srcId="{56BC42AD-8DC1-4286-A3BE-EF3E81034127}" destId="{A0AE2ED2-9BB5-4B6C-A62D-E848F2F56215}" srcOrd="1" destOrd="0" parTransId="{E1483945-AFFA-4EAE-962B-25B8BD383A35}" sibTransId="{F4BABBB3-CE3D-4131-BD0C-A8B6EE207804}"/>
    <dgm:cxn modelId="{80BF5F46-4329-4E41-8811-7EE764A0665A}" type="presOf" srcId="{A3D9588A-A217-466D-BA42-97CADD0D55CA}" destId="{E3E162C9-6C1D-404C-B3A5-8D0C34063D88}" srcOrd="0" destOrd="0" presId="urn:microsoft.com/office/officeart/2005/8/layout/vList2"/>
    <dgm:cxn modelId="{7B475B2B-C58B-4EFF-8A5F-3C338062388A}" type="presParOf" srcId="{06BD970F-14AF-4114-B8D5-CD86DF367435}" destId="{E3E162C9-6C1D-404C-B3A5-8D0C34063D88}" srcOrd="0" destOrd="0" presId="urn:microsoft.com/office/officeart/2005/8/layout/vList2"/>
    <dgm:cxn modelId="{759F8AF2-FEB4-42D9-B768-F8618896B4DA}" type="presParOf" srcId="{06BD970F-14AF-4114-B8D5-CD86DF367435}" destId="{6E6CB352-8EE6-40ED-A993-DE650B9F470D}" srcOrd="1" destOrd="0" presId="urn:microsoft.com/office/officeart/2005/8/layout/vList2"/>
    <dgm:cxn modelId="{7B77BBC9-AF9D-420A-B4B7-F3129D6322EB}" type="presParOf" srcId="{06BD970F-14AF-4114-B8D5-CD86DF367435}" destId="{79363003-228C-4B12-B68D-3B467F8B6469}" srcOrd="2" destOrd="0" presId="urn:microsoft.com/office/officeart/2005/8/layout/vList2"/>
    <dgm:cxn modelId="{629D78EA-692E-4D20-9E71-FE518632CE4C}" type="presParOf" srcId="{06BD970F-14AF-4114-B8D5-CD86DF367435}" destId="{9A1A2111-2E68-4075-B6AE-16F168797E98}" srcOrd="3" destOrd="0" presId="urn:microsoft.com/office/officeart/2005/8/layout/vList2"/>
    <dgm:cxn modelId="{E5A88E26-321F-4453-884B-16DF89206E66}" type="presParOf" srcId="{06BD970F-14AF-4114-B8D5-CD86DF367435}" destId="{ADE4B6FE-01CC-4705-9562-05905020E862}" srcOrd="4" destOrd="0" presId="urn:microsoft.com/office/officeart/2005/8/layout/vList2"/>
    <dgm:cxn modelId="{E2040728-13F8-49B2-B0AD-1A477B6A4BB7}" type="presParOf" srcId="{06BD970F-14AF-4114-B8D5-CD86DF367435}" destId="{55383681-32AD-4A88-ACD2-2CC5E771815A}" srcOrd="5" destOrd="0" presId="urn:microsoft.com/office/officeart/2005/8/layout/vList2"/>
    <dgm:cxn modelId="{3FD469F1-DB48-4232-A2C1-318F317F0DBE}" type="presParOf" srcId="{06BD970F-14AF-4114-B8D5-CD86DF367435}" destId="{33E17150-F43E-45D7-A99A-83EEC1A2A9F1}" srcOrd="6" destOrd="0" presId="urn:microsoft.com/office/officeart/2005/8/layout/vList2"/>
    <dgm:cxn modelId="{A2CCFC03-EA0C-4F5C-991F-20D9D36ACFFC}" type="presParOf" srcId="{06BD970F-14AF-4114-B8D5-CD86DF367435}" destId="{E0D9B6BE-7B75-4686-8469-0CD227DF6589}" srcOrd="7" destOrd="0" presId="urn:microsoft.com/office/officeart/2005/8/layout/vList2"/>
    <dgm:cxn modelId="{67217159-5793-45DE-B5B6-8C2B0904581C}" type="presParOf" srcId="{06BD970F-14AF-4114-B8D5-CD86DF367435}" destId="{B8402668-7250-4769-B580-5C69D912963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EE051-B034-4F2D-AF16-0152E143D1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053768-6E94-4231-8915-05012BBACAAF}">
      <dgm:prSet custT="1"/>
      <dgm:spPr/>
      <dgm:t>
        <a:bodyPr/>
        <a:lstStyle/>
        <a:p>
          <a:pPr rtl="0"/>
          <a:r>
            <a:rPr lang="en-US" sz="2800" b="1" dirty="0"/>
            <a:t>Area of Operation</a:t>
          </a:r>
          <a:endParaRPr lang="en-US" sz="2800" dirty="0"/>
        </a:p>
      </dgm:t>
    </dgm:pt>
    <dgm:pt modelId="{F5D46B85-D25F-4F02-B1A3-1A14A61B65AE}" type="parTrans" cxnId="{5F76892B-C3D8-43BA-A998-52C2C4DC1A6E}">
      <dgm:prSet/>
      <dgm:spPr/>
      <dgm:t>
        <a:bodyPr/>
        <a:lstStyle/>
        <a:p>
          <a:endParaRPr lang="en-US"/>
        </a:p>
      </dgm:t>
    </dgm:pt>
    <dgm:pt modelId="{94F5416D-9803-4A49-9E31-F4F9417AFAE9}" type="sibTrans" cxnId="{5F76892B-C3D8-43BA-A998-52C2C4DC1A6E}">
      <dgm:prSet/>
      <dgm:spPr/>
      <dgm:t>
        <a:bodyPr/>
        <a:lstStyle/>
        <a:p>
          <a:endParaRPr lang="en-US"/>
        </a:p>
      </dgm:t>
    </dgm:pt>
    <dgm:pt modelId="{1DDD3D77-2C30-4BFD-BA19-56BAA0DCD599}" type="pres">
      <dgm:prSet presAssocID="{7A8EE051-B034-4F2D-AF16-0152E143D190}" presName="linear" presStyleCnt="0">
        <dgm:presLayoutVars>
          <dgm:animLvl val="lvl"/>
          <dgm:resizeHandles val="exact"/>
        </dgm:presLayoutVars>
      </dgm:prSet>
      <dgm:spPr/>
      <dgm:t>
        <a:bodyPr/>
        <a:lstStyle/>
        <a:p>
          <a:endParaRPr lang="en-US"/>
        </a:p>
      </dgm:t>
    </dgm:pt>
    <dgm:pt modelId="{9E6F21E3-A5A6-4485-8BAE-6419D34ED620}" type="pres">
      <dgm:prSet presAssocID="{1A053768-6E94-4231-8915-05012BBACAAF}" presName="parentText" presStyleLbl="node1" presStyleIdx="0" presStyleCnt="1" custLinFactNeighborY="-6244">
        <dgm:presLayoutVars>
          <dgm:chMax val="0"/>
          <dgm:bulletEnabled val="1"/>
        </dgm:presLayoutVars>
      </dgm:prSet>
      <dgm:spPr/>
      <dgm:t>
        <a:bodyPr/>
        <a:lstStyle/>
        <a:p>
          <a:endParaRPr lang="en-US"/>
        </a:p>
      </dgm:t>
    </dgm:pt>
  </dgm:ptLst>
  <dgm:cxnLst>
    <dgm:cxn modelId="{E582912A-1A76-4FA4-AA22-579B21E7FEB2}" type="presOf" srcId="{1A053768-6E94-4231-8915-05012BBACAAF}" destId="{9E6F21E3-A5A6-4485-8BAE-6419D34ED620}" srcOrd="0" destOrd="0" presId="urn:microsoft.com/office/officeart/2005/8/layout/vList2"/>
    <dgm:cxn modelId="{5F76892B-C3D8-43BA-A998-52C2C4DC1A6E}" srcId="{7A8EE051-B034-4F2D-AF16-0152E143D190}" destId="{1A053768-6E94-4231-8915-05012BBACAAF}" srcOrd="0" destOrd="0" parTransId="{F5D46B85-D25F-4F02-B1A3-1A14A61B65AE}" sibTransId="{94F5416D-9803-4A49-9E31-F4F9417AFAE9}"/>
    <dgm:cxn modelId="{8DEEDABE-50F1-4067-AEB3-87DDBCD4CD52}" type="presOf" srcId="{7A8EE051-B034-4F2D-AF16-0152E143D190}" destId="{1DDD3D77-2C30-4BFD-BA19-56BAA0DCD599}" srcOrd="0" destOrd="0" presId="urn:microsoft.com/office/officeart/2005/8/layout/vList2"/>
    <dgm:cxn modelId="{DBE12A65-82A1-48FB-86B7-2C9ABE526C7F}" type="presParOf" srcId="{1DDD3D77-2C30-4BFD-BA19-56BAA0DCD599}" destId="{9E6F21E3-A5A6-4485-8BAE-6419D34ED6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19BFA2-531F-4849-AF43-87582252AE2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EC80232-DF0A-42F7-B34E-D82E2596B74D}">
      <dgm:prSet custT="1"/>
      <dgm:spPr/>
      <dgm:t>
        <a:bodyPr/>
        <a:lstStyle/>
        <a:p>
          <a:pPr algn="just" rtl="0"/>
          <a:r>
            <a:rPr lang="en-US" sz="1600" b="1" u="sng" dirty="0"/>
            <a:t>Meerut, Muzaffarnagar &amp; </a:t>
          </a:r>
          <a:r>
            <a:rPr lang="en-US" sz="1600" b="1" u="sng" dirty="0" err="1"/>
            <a:t>Shamli</a:t>
          </a:r>
          <a:r>
            <a:rPr lang="en-US" sz="1600" dirty="0"/>
            <a:t>: IGL has been authorized for Meerut (Except area already authorized), Muzaffarnagar &amp; </a:t>
          </a:r>
          <a:r>
            <a:rPr lang="en-US" sz="1600" dirty="0" err="1"/>
            <a:t>Shamli</a:t>
          </a:r>
          <a:r>
            <a:rPr lang="en-US" sz="1600" dirty="0"/>
            <a:t> geographical area in the 9</a:t>
          </a:r>
          <a:r>
            <a:rPr lang="en-US" sz="1600" baseline="30000" dirty="0"/>
            <a:t>th</a:t>
          </a:r>
          <a:r>
            <a:rPr lang="en-US" sz="1600" dirty="0"/>
            <a:t> round of bidding by PNGRB in which IGL has commissioned </a:t>
          </a:r>
          <a:r>
            <a:rPr lang="en-US" sz="1600" dirty="0" smtClean="0"/>
            <a:t>forty four </a:t>
          </a:r>
          <a:r>
            <a:rPr lang="en-US" sz="1600" dirty="0"/>
            <a:t>CNG stations and started sale of PNG to Domestic households and commercial customers.</a:t>
          </a:r>
        </a:p>
      </dgm:t>
    </dgm:pt>
    <dgm:pt modelId="{B90B4CCF-2A76-4842-9539-19DBBCD65B70}" type="parTrans" cxnId="{66B74DD5-7970-4FA1-B05C-6F5D74E29047}">
      <dgm:prSet/>
      <dgm:spPr/>
      <dgm:t>
        <a:bodyPr/>
        <a:lstStyle/>
        <a:p>
          <a:endParaRPr lang="en-US" sz="1600"/>
        </a:p>
      </dgm:t>
    </dgm:pt>
    <dgm:pt modelId="{1F43DE98-BA2E-4FB0-A469-91F4DD6DE3CC}" type="sibTrans" cxnId="{66B74DD5-7970-4FA1-B05C-6F5D74E29047}">
      <dgm:prSet/>
      <dgm:spPr/>
      <dgm:t>
        <a:bodyPr/>
        <a:lstStyle/>
        <a:p>
          <a:endParaRPr lang="en-US" sz="1600"/>
        </a:p>
      </dgm:t>
    </dgm:pt>
    <dgm:pt modelId="{ACF3F966-084F-471B-ACBB-DE0515C422DE}">
      <dgm:prSet custT="1"/>
      <dgm:spPr/>
      <dgm:t>
        <a:bodyPr/>
        <a:lstStyle/>
        <a:p>
          <a:pPr algn="just" rtl="0"/>
          <a:r>
            <a:rPr lang="en-US" sz="1600" b="1" u="sng" dirty="0"/>
            <a:t>Gurugram</a:t>
          </a:r>
          <a:r>
            <a:rPr lang="en-US" sz="1600" b="1" dirty="0"/>
            <a:t>:</a:t>
          </a:r>
          <a:r>
            <a:rPr lang="en-US" sz="1600" dirty="0"/>
            <a:t> IGL is also laying infrastructure in Gurugram.  </a:t>
          </a:r>
          <a:r>
            <a:rPr lang="en-US" sz="1600" dirty="0">
              <a:solidFill>
                <a:schemeClr val="tx1"/>
              </a:solidFill>
            </a:rPr>
            <a:t>The permission has been given for the area between west side of Sohna Road and NH 8 in Gurugram district.</a:t>
          </a:r>
          <a:r>
            <a:rPr lang="en-US" sz="1600" dirty="0"/>
            <a:t>	  IGL has commissioned twenty </a:t>
          </a:r>
          <a:r>
            <a:rPr lang="en-US" sz="1600" dirty="0" smtClean="0"/>
            <a:t>seven </a:t>
          </a:r>
          <a:r>
            <a:rPr lang="en-US" sz="1600" dirty="0"/>
            <a:t>CNG stations in the GA.</a:t>
          </a:r>
        </a:p>
        <a:p>
          <a:pPr algn="l" rtl="0"/>
          <a:r>
            <a:rPr lang="en-US" sz="1600" dirty="0"/>
            <a:t>Dispute regarding license to operate in the entire Gurugram is subjudice.</a:t>
          </a:r>
        </a:p>
      </dgm:t>
    </dgm:pt>
    <dgm:pt modelId="{76C6BE66-4E21-474C-84CE-CF31E6D95CCA}" type="parTrans" cxnId="{6471776D-E0EF-47CE-8828-56251D8596DB}">
      <dgm:prSet/>
      <dgm:spPr/>
      <dgm:t>
        <a:bodyPr/>
        <a:lstStyle/>
        <a:p>
          <a:endParaRPr lang="en-US" sz="1600"/>
        </a:p>
      </dgm:t>
    </dgm:pt>
    <dgm:pt modelId="{FE6D2B1A-3DA6-4BB8-82ED-D3DCA6B7B32A}" type="sibTrans" cxnId="{6471776D-E0EF-47CE-8828-56251D8596DB}">
      <dgm:prSet/>
      <dgm:spPr/>
      <dgm:t>
        <a:bodyPr/>
        <a:lstStyle/>
        <a:p>
          <a:endParaRPr lang="en-US" sz="1600"/>
        </a:p>
      </dgm:t>
    </dgm:pt>
    <dgm:pt modelId="{4B19DF90-E7DA-474B-9985-8D5C27798B8A}">
      <dgm:prSet custT="1"/>
      <dgm:spPr/>
      <dgm:t>
        <a:bodyPr/>
        <a:lstStyle/>
        <a:p>
          <a:pPr algn="just" rtl="0"/>
          <a:r>
            <a:rPr lang="en-US" sz="1600" b="1" u="sng" dirty="0" err="1"/>
            <a:t>Kaithal</a:t>
          </a:r>
          <a:r>
            <a:rPr lang="en-US" sz="1600" b="1" u="sng" dirty="0"/>
            <a:t>; Kanpur, </a:t>
          </a:r>
          <a:r>
            <a:rPr lang="en-US" sz="1600" b="1" u="sng" dirty="0" err="1"/>
            <a:t>Fatehpur</a:t>
          </a:r>
          <a:r>
            <a:rPr lang="en-US" sz="1600" b="1" u="sng" dirty="0"/>
            <a:t> &amp; </a:t>
          </a:r>
          <a:r>
            <a:rPr lang="en-US" sz="1600" b="1" u="sng" dirty="0" err="1"/>
            <a:t>Hamirpur</a:t>
          </a:r>
          <a:r>
            <a:rPr lang="en-US" sz="1600" b="1" u="sng" dirty="0"/>
            <a:t>; and Ajmer, </a:t>
          </a:r>
          <a:r>
            <a:rPr lang="en-US" sz="1600" b="1" u="sng" dirty="0" err="1"/>
            <a:t>Pali</a:t>
          </a:r>
          <a:r>
            <a:rPr lang="en-US" sz="1600" b="1" u="sng" dirty="0"/>
            <a:t> &amp; </a:t>
          </a:r>
          <a:r>
            <a:rPr lang="en-US" sz="1600" b="1" u="sng" dirty="0" err="1"/>
            <a:t>Rajsamand</a:t>
          </a:r>
          <a:r>
            <a:rPr lang="en-US" sz="1600" b="1" u="sng" dirty="0"/>
            <a:t>:</a:t>
          </a:r>
          <a:r>
            <a:rPr lang="en-US" sz="1600" dirty="0"/>
            <a:t>  IGL has been authorized for </a:t>
          </a:r>
          <a:r>
            <a:rPr lang="en-US" sz="1600" dirty="0" err="1"/>
            <a:t>Kaithal</a:t>
          </a:r>
          <a:r>
            <a:rPr lang="en-US" sz="1600" dirty="0"/>
            <a:t>; Kanpur (Except area already authorized), </a:t>
          </a:r>
          <a:r>
            <a:rPr lang="en-US" sz="1600" dirty="0" err="1"/>
            <a:t>Fatehpur</a:t>
          </a:r>
          <a:r>
            <a:rPr lang="en-US" sz="1600" dirty="0"/>
            <a:t> &amp; </a:t>
          </a:r>
          <a:r>
            <a:rPr lang="en-US" sz="1600" dirty="0" err="1"/>
            <a:t>Hamirpur</a:t>
          </a:r>
          <a:r>
            <a:rPr lang="en-US" sz="1600" dirty="0"/>
            <a:t>; and Ajmer, </a:t>
          </a:r>
          <a:r>
            <a:rPr lang="en-US" sz="1600" dirty="0" err="1"/>
            <a:t>Pali</a:t>
          </a:r>
          <a:r>
            <a:rPr lang="en-US" sz="1600" dirty="0"/>
            <a:t> &amp; </a:t>
          </a:r>
          <a:r>
            <a:rPr lang="en-US" sz="1600" dirty="0" err="1"/>
            <a:t>Rajsamand</a:t>
          </a:r>
          <a:r>
            <a:rPr lang="en-US" sz="1600" dirty="0"/>
            <a:t> areas in the 10</a:t>
          </a:r>
          <a:r>
            <a:rPr lang="en-US" sz="1600" baseline="30000" dirty="0"/>
            <a:t>th</a:t>
          </a:r>
          <a:r>
            <a:rPr lang="en-US" sz="1600" dirty="0"/>
            <a:t> round of bidding by PNGRB. IGL has commissioned </a:t>
          </a:r>
          <a:r>
            <a:rPr lang="en-US" sz="1600" dirty="0" smtClean="0"/>
            <a:t>fifteen, </a:t>
          </a:r>
          <a:r>
            <a:rPr lang="en-US" sz="1600" dirty="0"/>
            <a:t>twenty </a:t>
          </a:r>
          <a:r>
            <a:rPr lang="en-US" sz="1600" dirty="0" smtClean="0"/>
            <a:t>five </a:t>
          </a:r>
          <a:r>
            <a:rPr lang="en-US" sz="1600" dirty="0"/>
            <a:t>and </a:t>
          </a:r>
          <a:r>
            <a:rPr lang="en-US" sz="1600" dirty="0" smtClean="0"/>
            <a:t>eighty one </a:t>
          </a:r>
          <a:r>
            <a:rPr lang="en-US" sz="1600" dirty="0"/>
            <a:t>CNG stations in three GAs respectively. PNG Domestic sale has started in Kanpur; Ajmer &amp; </a:t>
          </a:r>
          <a:r>
            <a:rPr lang="en-US" sz="1600" dirty="0" err="1"/>
            <a:t>Pali</a:t>
          </a:r>
          <a:r>
            <a:rPr lang="en-US" sz="1600" dirty="0"/>
            <a:t>.</a:t>
          </a:r>
        </a:p>
      </dgm:t>
    </dgm:pt>
    <dgm:pt modelId="{F40FFCA7-834B-4F71-9EAE-EA418B63EBF4}" type="parTrans" cxnId="{0AC2CB8E-E713-46E1-B16E-BC83A3CAB192}">
      <dgm:prSet/>
      <dgm:spPr/>
      <dgm:t>
        <a:bodyPr/>
        <a:lstStyle/>
        <a:p>
          <a:endParaRPr lang="en-US" sz="1600"/>
        </a:p>
      </dgm:t>
    </dgm:pt>
    <dgm:pt modelId="{B9D977EA-3EDF-498C-87C6-956A3ADE0D62}" type="sibTrans" cxnId="{0AC2CB8E-E713-46E1-B16E-BC83A3CAB192}">
      <dgm:prSet/>
      <dgm:spPr/>
      <dgm:t>
        <a:bodyPr/>
        <a:lstStyle/>
        <a:p>
          <a:endParaRPr lang="en-US" sz="1600"/>
        </a:p>
      </dgm:t>
    </dgm:pt>
    <dgm:pt modelId="{CCE9561E-B4CF-4FED-973B-25D081CFFBA5}">
      <dgm:prSet custT="1"/>
      <dgm:spPr/>
      <dgm:t>
        <a:bodyPr/>
        <a:lstStyle/>
        <a:p>
          <a:pPr rtl="0"/>
          <a:r>
            <a:rPr lang="en-US" sz="1600" b="1" u="sng" dirty="0"/>
            <a:t>Banda, </a:t>
          </a:r>
          <a:r>
            <a:rPr lang="en-US" sz="1600" b="1" u="sng" dirty="0" err="1"/>
            <a:t>Chitrakoot</a:t>
          </a:r>
          <a:r>
            <a:rPr lang="en-US" sz="1600" b="1" u="sng" dirty="0"/>
            <a:t> &amp; </a:t>
          </a:r>
          <a:r>
            <a:rPr lang="en-US" sz="1600" b="1" u="sng" dirty="0" err="1"/>
            <a:t>Mahoba</a:t>
          </a:r>
          <a:r>
            <a:rPr lang="en-US" sz="1600" b="1" u="sng" dirty="0"/>
            <a:t>:</a:t>
          </a:r>
          <a:r>
            <a:rPr lang="en-US" sz="1600" dirty="0"/>
            <a:t>  IGL has been authorized for Banda, </a:t>
          </a:r>
          <a:r>
            <a:rPr lang="en-US" sz="1600" dirty="0" err="1"/>
            <a:t>Chitrakoot</a:t>
          </a:r>
          <a:r>
            <a:rPr lang="en-US" sz="1600" dirty="0"/>
            <a:t> &amp; </a:t>
          </a:r>
          <a:r>
            <a:rPr lang="en-US" sz="1600" dirty="0" err="1"/>
            <a:t>Mahoba</a:t>
          </a:r>
          <a:r>
            <a:rPr lang="en-US" sz="1600" dirty="0"/>
            <a:t> in the 11</a:t>
          </a:r>
          <a:r>
            <a:rPr lang="en-US" sz="1600" baseline="30000" dirty="0"/>
            <a:t>th</a:t>
          </a:r>
          <a:r>
            <a:rPr lang="en-US" sz="1600" dirty="0"/>
            <a:t> round of bidding by PNGRB. IGL has commissioned </a:t>
          </a:r>
          <a:r>
            <a:rPr lang="en-US" sz="1600" dirty="0" smtClean="0"/>
            <a:t>thirty one CNG </a:t>
          </a:r>
          <a:r>
            <a:rPr lang="en-US" sz="1600" dirty="0"/>
            <a:t>station in GA. Sale of PNG to Domestic household also started.</a:t>
          </a:r>
        </a:p>
      </dgm:t>
    </dgm:pt>
    <dgm:pt modelId="{3401F886-3D8F-4F32-B138-DBD3E12F3940}" type="parTrans" cxnId="{ACB4DD38-4876-490E-AE5B-99C34949D1EC}">
      <dgm:prSet/>
      <dgm:spPr/>
      <dgm:t>
        <a:bodyPr/>
        <a:lstStyle/>
        <a:p>
          <a:endParaRPr lang="en-US"/>
        </a:p>
      </dgm:t>
    </dgm:pt>
    <dgm:pt modelId="{ED055624-4739-4D41-9233-11C15E2B9802}" type="sibTrans" cxnId="{ACB4DD38-4876-490E-AE5B-99C34949D1EC}">
      <dgm:prSet/>
      <dgm:spPr/>
      <dgm:t>
        <a:bodyPr/>
        <a:lstStyle/>
        <a:p>
          <a:endParaRPr lang="en-US"/>
        </a:p>
      </dgm:t>
    </dgm:pt>
    <dgm:pt modelId="{2D8871A3-8D14-4B9E-86EF-932DA8D88948}" type="pres">
      <dgm:prSet presAssocID="{F919BFA2-531F-4849-AF43-87582252AE2F}" presName="linear" presStyleCnt="0">
        <dgm:presLayoutVars>
          <dgm:animLvl val="lvl"/>
          <dgm:resizeHandles val="exact"/>
        </dgm:presLayoutVars>
      </dgm:prSet>
      <dgm:spPr/>
      <dgm:t>
        <a:bodyPr/>
        <a:lstStyle/>
        <a:p>
          <a:endParaRPr lang="en-US"/>
        </a:p>
      </dgm:t>
    </dgm:pt>
    <dgm:pt modelId="{E14F0FB6-7C8D-407C-A1BF-5367184692B2}" type="pres">
      <dgm:prSet presAssocID="{1EC80232-DF0A-42F7-B34E-D82E2596B74D}" presName="parentText" presStyleLbl="node1" presStyleIdx="0" presStyleCnt="4" custScaleY="68390" custLinFactY="-4755" custLinFactNeighborY="-100000">
        <dgm:presLayoutVars>
          <dgm:chMax val="0"/>
          <dgm:bulletEnabled val="1"/>
        </dgm:presLayoutVars>
      </dgm:prSet>
      <dgm:spPr/>
      <dgm:t>
        <a:bodyPr/>
        <a:lstStyle/>
        <a:p>
          <a:endParaRPr lang="en-US"/>
        </a:p>
      </dgm:t>
    </dgm:pt>
    <dgm:pt modelId="{01621278-C088-4167-97E9-B21F0F930AAE}" type="pres">
      <dgm:prSet presAssocID="{1F43DE98-BA2E-4FB0-A469-91F4DD6DE3CC}" presName="spacer" presStyleCnt="0"/>
      <dgm:spPr/>
    </dgm:pt>
    <dgm:pt modelId="{C88B41F2-DA87-476E-AAB0-84AA825BD432}" type="pres">
      <dgm:prSet presAssocID="{ACF3F966-084F-471B-ACBB-DE0515C422DE}" presName="parentText" presStyleLbl="node1" presStyleIdx="1" presStyleCnt="4">
        <dgm:presLayoutVars>
          <dgm:chMax val="0"/>
          <dgm:bulletEnabled val="1"/>
        </dgm:presLayoutVars>
      </dgm:prSet>
      <dgm:spPr/>
      <dgm:t>
        <a:bodyPr/>
        <a:lstStyle/>
        <a:p>
          <a:endParaRPr lang="en-US"/>
        </a:p>
      </dgm:t>
    </dgm:pt>
    <dgm:pt modelId="{7BDBBD2F-5FD0-4F34-AA9F-7BD8B26D729D}" type="pres">
      <dgm:prSet presAssocID="{FE6D2B1A-3DA6-4BB8-82ED-D3DCA6B7B32A}" presName="spacer" presStyleCnt="0"/>
      <dgm:spPr/>
    </dgm:pt>
    <dgm:pt modelId="{1149D9C5-4F6C-47A3-A3A1-9806ED869DD8}" type="pres">
      <dgm:prSet presAssocID="{4B19DF90-E7DA-474B-9985-8D5C27798B8A}" presName="parentText" presStyleLbl="node1" presStyleIdx="2" presStyleCnt="4" custScaleY="79746" custLinFactNeighborY="-3173">
        <dgm:presLayoutVars>
          <dgm:chMax val="0"/>
          <dgm:bulletEnabled val="1"/>
        </dgm:presLayoutVars>
      </dgm:prSet>
      <dgm:spPr/>
      <dgm:t>
        <a:bodyPr/>
        <a:lstStyle/>
        <a:p>
          <a:endParaRPr lang="en-US"/>
        </a:p>
      </dgm:t>
    </dgm:pt>
    <dgm:pt modelId="{8ABDB6FB-E6DE-476E-A5BA-520BE82240EC}" type="pres">
      <dgm:prSet presAssocID="{B9D977EA-3EDF-498C-87C6-956A3ADE0D62}" presName="spacer" presStyleCnt="0"/>
      <dgm:spPr/>
    </dgm:pt>
    <dgm:pt modelId="{26C846DB-C39E-49F9-8BEE-0977BBCDE7CD}" type="pres">
      <dgm:prSet presAssocID="{CCE9561E-B4CF-4FED-973B-25D081CFFBA5}" presName="parentText" presStyleLbl="node1" presStyleIdx="3" presStyleCnt="4" custScaleY="65125" custLinFactY="5201" custLinFactNeighborY="100000">
        <dgm:presLayoutVars>
          <dgm:chMax val="0"/>
          <dgm:bulletEnabled val="1"/>
        </dgm:presLayoutVars>
      </dgm:prSet>
      <dgm:spPr/>
      <dgm:t>
        <a:bodyPr/>
        <a:lstStyle/>
        <a:p>
          <a:endParaRPr lang="en-US"/>
        </a:p>
      </dgm:t>
    </dgm:pt>
  </dgm:ptLst>
  <dgm:cxnLst>
    <dgm:cxn modelId="{0AC2CB8E-E713-46E1-B16E-BC83A3CAB192}" srcId="{F919BFA2-531F-4849-AF43-87582252AE2F}" destId="{4B19DF90-E7DA-474B-9985-8D5C27798B8A}" srcOrd="2" destOrd="0" parTransId="{F40FFCA7-834B-4F71-9EAE-EA418B63EBF4}" sibTransId="{B9D977EA-3EDF-498C-87C6-956A3ADE0D62}"/>
    <dgm:cxn modelId="{2062263E-B819-4D40-B6DC-A1C5349C7954}" type="presOf" srcId="{F919BFA2-531F-4849-AF43-87582252AE2F}" destId="{2D8871A3-8D14-4B9E-86EF-932DA8D88948}" srcOrd="0" destOrd="0" presId="urn:microsoft.com/office/officeart/2005/8/layout/vList2"/>
    <dgm:cxn modelId="{66B74DD5-7970-4FA1-B05C-6F5D74E29047}" srcId="{F919BFA2-531F-4849-AF43-87582252AE2F}" destId="{1EC80232-DF0A-42F7-B34E-D82E2596B74D}" srcOrd="0" destOrd="0" parTransId="{B90B4CCF-2A76-4842-9539-19DBBCD65B70}" sibTransId="{1F43DE98-BA2E-4FB0-A469-91F4DD6DE3CC}"/>
    <dgm:cxn modelId="{64B817A2-0962-4BE4-99BF-E25BCA350717}" type="presOf" srcId="{1EC80232-DF0A-42F7-B34E-D82E2596B74D}" destId="{E14F0FB6-7C8D-407C-A1BF-5367184692B2}" srcOrd="0" destOrd="0" presId="urn:microsoft.com/office/officeart/2005/8/layout/vList2"/>
    <dgm:cxn modelId="{CBC7662F-948A-484B-B1F5-11E4406919D5}" type="presOf" srcId="{CCE9561E-B4CF-4FED-973B-25D081CFFBA5}" destId="{26C846DB-C39E-49F9-8BEE-0977BBCDE7CD}" srcOrd="0" destOrd="0" presId="urn:microsoft.com/office/officeart/2005/8/layout/vList2"/>
    <dgm:cxn modelId="{6471776D-E0EF-47CE-8828-56251D8596DB}" srcId="{F919BFA2-531F-4849-AF43-87582252AE2F}" destId="{ACF3F966-084F-471B-ACBB-DE0515C422DE}" srcOrd="1" destOrd="0" parTransId="{76C6BE66-4E21-474C-84CE-CF31E6D95CCA}" sibTransId="{FE6D2B1A-3DA6-4BB8-82ED-D3DCA6B7B32A}"/>
    <dgm:cxn modelId="{ACB4DD38-4876-490E-AE5B-99C34949D1EC}" srcId="{F919BFA2-531F-4849-AF43-87582252AE2F}" destId="{CCE9561E-B4CF-4FED-973B-25D081CFFBA5}" srcOrd="3" destOrd="0" parTransId="{3401F886-3D8F-4F32-B138-DBD3E12F3940}" sibTransId="{ED055624-4739-4D41-9233-11C15E2B9802}"/>
    <dgm:cxn modelId="{BF7722F1-863C-4F69-919E-1FAC18A7AA77}" type="presOf" srcId="{ACF3F966-084F-471B-ACBB-DE0515C422DE}" destId="{C88B41F2-DA87-476E-AAB0-84AA825BD432}" srcOrd="0" destOrd="0" presId="urn:microsoft.com/office/officeart/2005/8/layout/vList2"/>
    <dgm:cxn modelId="{62C00791-8431-433E-84EB-0EC4D4FE6B72}" type="presOf" srcId="{4B19DF90-E7DA-474B-9985-8D5C27798B8A}" destId="{1149D9C5-4F6C-47A3-A3A1-9806ED869DD8}" srcOrd="0" destOrd="0" presId="urn:microsoft.com/office/officeart/2005/8/layout/vList2"/>
    <dgm:cxn modelId="{03B9DFAD-06F0-4F78-A92E-7829D6B702A4}" type="presParOf" srcId="{2D8871A3-8D14-4B9E-86EF-932DA8D88948}" destId="{E14F0FB6-7C8D-407C-A1BF-5367184692B2}" srcOrd="0" destOrd="0" presId="urn:microsoft.com/office/officeart/2005/8/layout/vList2"/>
    <dgm:cxn modelId="{F88BF02B-95A5-4660-AC72-D30D95AF5759}" type="presParOf" srcId="{2D8871A3-8D14-4B9E-86EF-932DA8D88948}" destId="{01621278-C088-4167-97E9-B21F0F930AAE}" srcOrd="1" destOrd="0" presId="urn:microsoft.com/office/officeart/2005/8/layout/vList2"/>
    <dgm:cxn modelId="{8A3E2DD3-EC96-4B9E-9CFC-0E117C7689CD}" type="presParOf" srcId="{2D8871A3-8D14-4B9E-86EF-932DA8D88948}" destId="{C88B41F2-DA87-476E-AAB0-84AA825BD432}" srcOrd="2" destOrd="0" presId="urn:microsoft.com/office/officeart/2005/8/layout/vList2"/>
    <dgm:cxn modelId="{052BA24B-45D9-4A4E-8BAC-79FCEBAB75E5}" type="presParOf" srcId="{2D8871A3-8D14-4B9E-86EF-932DA8D88948}" destId="{7BDBBD2F-5FD0-4F34-AA9F-7BD8B26D729D}" srcOrd="3" destOrd="0" presId="urn:microsoft.com/office/officeart/2005/8/layout/vList2"/>
    <dgm:cxn modelId="{8EAB6819-18BF-43D2-B024-73238216A531}" type="presParOf" srcId="{2D8871A3-8D14-4B9E-86EF-932DA8D88948}" destId="{1149D9C5-4F6C-47A3-A3A1-9806ED869DD8}" srcOrd="4" destOrd="0" presId="urn:microsoft.com/office/officeart/2005/8/layout/vList2"/>
    <dgm:cxn modelId="{B673D0DF-7F35-42F8-943B-BF64F15DB3DC}" type="presParOf" srcId="{2D8871A3-8D14-4B9E-86EF-932DA8D88948}" destId="{8ABDB6FB-E6DE-476E-A5BA-520BE82240EC}" srcOrd="5" destOrd="0" presId="urn:microsoft.com/office/officeart/2005/8/layout/vList2"/>
    <dgm:cxn modelId="{6EF48C8A-0E44-44E5-9B04-5F4A4B592387}" type="presParOf" srcId="{2D8871A3-8D14-4B9E-86EF-932DA8D88948}" destId="{26C846DB-C39E-49F9-8BEE-0977BBCDE7CD}"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DEB7-8C32-4A95-9A6F-E8BA7922F7C6}">
      <dsp:nvSpPr>
        <dsp:cNvPr id="0" name=""/>
        <dsp:cNvSpPr/>
      </dsp:nvSpPr>
      <dsp:spPr>
        <a:xfrm>
          <a:off x="0" y="146"/>
          <a:ext cx="10039819"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Background</a:t>
          </a:r>
          <a:endParaRPr lang="en-US" sz="2800" kern="1200" dirty="0"/>
        </a:p>
      </dsp:txBody>
      <dsp:txXfrm>
        <a:off x="24651" y="24797"/>
        <a:ext cx="9990517" cy="455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6B73F-A0DA-48CE-B5E5-A12219975129}">
      <dsp:nvSpPr>
        <dsp:cNvPr id="0" name=""/>
        <dsp:cNvSpPr/>
      </dsp:nvSpPr>
      <dsp:spPr>
        <a:xfrm>
          <a:off x="0" y="146"/>
          <a:ext cx="100398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Current Sales Volume Mix (%)</a:t>
          </a:r>
          <a:endParaRPr lang="en-US" sz="2800" kern="1200" dirty="0"/>
        </a:p>
      </dsp:txBody>
      <dsp:txXfrm>
        <a:off x="24651" y="24797"/>
        <a:ext cx="9990515" cy="4556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5B02-E3B2-4473-8B66-A0B2146BB146}">
      <dsp:nvSpPr>
        <dsp:cNvPr id="0" name=""/>
        <dsp:cNvSpPr/>
      </dsp:nvSpPr>
      <dsp:spPr>
        <a:xfrm>
          <a:off x="0" y="247"/>
          <a:ext cx="10039818" cy="5047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Sales Volumes </a:t>
          </a:r>
          <a:endParaRPr lang="en-US" sz="2800" kern="1200" dirty="0"/>
        </a:p>
      </dsp:txBody>
      <dsp:txXfrm>
        <a:off x="24641" y="24888"/>
        <a:ext cx="9990536" cy="4554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F46D-0480-420F-A343-066F08A98724}">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Sales Volumes </a:t>
          </a:r>
          <a:endParaRPr lang="en-US" sz="2800" kern="1200" dirty="0"/>
        </a:p>
      </dsp:txBody>
      <dsp:txXfrm>
        <a:off x="24651" y="24797"/>
        <a:ext cx="9990516" cy="455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577A-8A30-429C-870C-27491BD81C23}">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a:t>Volume Trends </a:t>
          </a:r>
          <a:endParaRPr lang="en-US" sz="2800" kern="1200"/>
        </a:p>
      </dsp:txBody>
      <dsp:txXfrm>
        <a:off x="24651" y="24797"/>
        <a:ext cx="9990516" cy="455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6BFCF-82FF-45BB-80E0-CFF7AB11A419}">
      <dsp:nvSpPr>
        <dsp:cNvPr id="0" name=""/>
        <dsp:cNvSpPr/>
      </dsp:nvSpPr>
      <dsp:spPr>
        <a:xfrm>
          <a:off x="0" y="146"/>
          <a:ext cx="10039819"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Gas Sourcing</a:t>
          </a:r>
          <a:endParaRPr lang="en-US" sz="2800" kern="1200" dirty="0"/>
        </a:p>
      </dsp:txBody>
      <dsp:txXfrm>
        <a:off x="24651" y="24797"/>
        <a:ext cx="9990517" cy="4556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552F-B963-428C-BCED-7254EAA3E93E}">
      <dsp:nvSpPr>
        <dsp:cNvPr id="0" name=""/>
        <dsp:cNvSpPr/>
      </dsp:nvSpPr>
      <dsp:spPr>
        <a:xfrm>
          <a:off x="0" y="223424"/>
          <a:ext cx="9829800" cy="17842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n-US" sz="2500" kern="1200" dirty="0"/>
            <a:t>Allocation from Govt. of India of domestic gas for CNG and PNG Domestic segment. Lower prices of domestic gas makes the economics of switching to gas more attractive driving growth in CNG &amp; PNG- Domestic segments which constitute around 82</a:t>
          </a:r>
          <a:r>
            <a:rPr lang="en-US" sz="2500" kern="1200" dirty="0">
              <a:solidFill>
                <a:schemeClr val="tx1"/>
              </a:solidFill>
            </a:rPr>
            <a:t>%</a:t>
          </a:r>
          <a:r>
            <a:rPr lang="en-US" sz="2500" kern="1200" dirty="0"/>
            <a:t> of the total sales volumes. </a:t>
          </a:r>
          <a:endParaRPr lang="en-US" sz="2500" kern="1200" dirty="0">
            <a:solidFill>
              <a:schemeClr val="tx1"/>
            </a:solidFill>
          </a:endParaRPr>
        </a:p>
      </dsp:txBody>
      <dsp:txXfrm>
        <a:off x="87100" y="310524"/>
        <a:ext cx="9655600" cy="1610050"/>
      </dsp:txXfrm>
    </dsp:sp>
    <dsp:sp modelId="{142434A8-8E96-4E12-B8CA-A94A429EA114}">
      <dsp:nvSpPr>
        <dsp:cNvPr id="0" name=""/>
        <dsp:cNvSpPr/>
      </dsp:nvSpPr>
      <dsp:spPr>
        <a:xfrm>
          <a:off x="0" y="2123108"/>
          <a:ext cx="9829800" cy="17842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n-US" sz="2500" kern="1200" dirty="0"/>
            <a:t>Have tied up long term/ mid term contract for RLNG/HPHT to meet PNG Industrial &amp; Commercial demand and shortfall in Domestic Gas allocation for CNG &amp; DPNG.</a:t>
          </a:r>
        </a:p>
      </dsp:txBody>
      <dsp:txXfrm>
        <a:off x="87100" y="2210208"/>
        <a:ext cx="9655600" cy="1610050"/>
      </dsp:txXfrm>
    </dsp:sp>
    <dsp:sp modelId="{63E9730B-0423-4B9C-8FF0-A2F5609EC01C}">
      <dsp:nvSpPr>
        <dsp:cNvPr id="0" name=""/>
        <dsp:cNvSpPr/>
      </dsp:nvSpPr>
      <dsp:spPr>
        <a:xfrm>
          <a:off x="0" y="4159349"/>
          <a:ext cx="9829800" cy="17842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n-US" sz="2500" kern="1200" dirty="0"/>
            <a:t>Buying short term gas from the open market through tendering and IGX on need basis. </a:t>
          </a:r>
        </a:p>
      </dsp:txBody>
      <dsp:txXfrm>
        <a:off x="87100" y="4246449"/>
        <a:ext cx="9655600" cy="1610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90115-E42A-48CD-8645-46F161D3CB8D}">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Current Gas Mix (%) (Overall Purchases)</a:t>
          </a:r>
          <a:endParaRPr lang="en-US" sz="2800" kern="1200" dirty="0">
            <a:solidFill>
              <a:schemeClr val="tx1"/>
            </a:solidFill>
          </a:endParaRPr>
        </a:p>
      </dsp:txBody>
      <dsp:txXfrm>
        <a:off x="24651" y="24797"/>
        <a:ext cx="9990516" cy="4556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E91A6-90AC-42C9-B807-1A398F65401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a:t>Growth in CNG</a:t>
          </a:r>
          <a:endParaRPr lang="en-US" sz="2800" kern="1200"/>
        </a:p>
      </dsp:txBody>
      <dsp:txXfrm>
        <a:off x="24651" y="24797"/>
        <a:ext cx="9990516" cy="4556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45A1-25C2-4737-BC80-0D13DC34350A}">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Growth in CNG</a:t>
          </a:r>
          <a:endParaRPr lang="en-US" sz="2800" kern="1200" dirty="0"/>
        </a:p>
      </dsp:txBody>
      <dsp:txXfrm>
        <a:off x="24651" y="24797"/>
        <a:ext cx="9990516" cy="4556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9BA61-B5CF-4831-B21A-12D65C77C413}">
      <dsp:nvSpPr>
        <dsp:cNvPr id="0" name=""/>
        <dsp:cNvSpPr/>
      </dsp:nvSpPr>
      <dsp:spPr>
        <a:xfrm>
          <a:off x="0" y="221"/>
          <a:ext cx="10039818" cy="656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CNG Station Network</a:t>
          </a:r>
          <a:endParaRPr lang="en-US" sz="2800" kern="1200" dirty="0">
            <a:solidFill>
              <a:schemeClr val="tx1"/>
            </a:solidFill>
          </a:endParaRPr>
        </a:p>
      </dsp:txBody>
      <dsp:txXfrm>
        <a:off x="32027" y="32248"/>
        <a:ext cx="9975764" cy="59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F9DC4-7D88-44F5-BEAF-4E2C4C3F45A1}">
      <dsp:nvSpPr>
        <dsp:cNvPr id="0" name=""/>
        <dsp:cNvSpPr/>
      </dsp:nvSpPr>
      <dsp:spPr>
        <a:xfrm>
          <a:off x="0" y="76210"/>
          <a:ext cx="10134600" cy="13113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Incorporated in 1998, IGL is a Joint Venture of GAIL and BPCL.  Govt. of NCT of Delhi is also holding 5% equity.</a:t>
          </a:r>
        </a:p>
      </dsp:txBody>
      <dsp:txXfrm>
        <a:off x="64013" y="140223"/>
        <a:ext cx="10006574" cy="1183277"/>
      </dsp:txXfrm>
    </dsp:sp>
    <dsp:sp modelId="{A034EADE-6E71-4D08-BB6D-7C27A09AE85C}">
      <dsp:nvSpPr>
        <dsp:cNvPr id="0" name=""/>
        <dsp:cNvSpPr/>
      </dsp:nvSpPr>
      <dsp:spPr>
        <a:xfrm>
          <a:off x="0" y="1600211"/>
          <a:ext cx="10134600" cy="90398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The company was listed in stock exchange in December 2003.</a:t>
          </a:r>
        </a:p>
      </dsp:txBody>
      <dsp:txXfrm>
        <a:off x="44129" y="1644340"/>
        <a:ext cx="10046342" cy="815724"/>
      </dsp:txXfrm>
    </dsp:sp>
    <dsp:sp modelId="{065FC087-5509-487B-947D-D46F3239B8F3}">
      <dsp:nvSpPr>
        <dsp:cNvPr id="0" name=""/>
        <dsp:cNvSpPr/>
      </dsp:nvSpPr>
      <dsp:spPr>
        <a:xfrm>
          <a:off x="0" y="2743201"/>
          <a:ext cx="10134600" cy="9542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IGL started its operations in NCT of Delhi in 1999 with only 9 CNG stations and 1000 PNG consumers.</a:t>
          </a:r>
        </a:p>
      </dsp:txBody>
      <dsp:txXfrm>
        <a:off x="46581" y="2789782"/>
        <a:ext cx="10041438" cy="861056"/>
      </dsp:txXfrm>
    </dsp:sp>
    <dsp:sp modelId="{7899909F-A405-44BF-A987-CCFE8CD61689}">
      <dsp:nvSpPr>
        <dsp:cNvPr id="0" name=""/>
        <dsp:cNvSpPr/>
      </dsp:nvSpPr>
      <dsp:spPr>
        <a:xfrm>
          <a:off x="0" y="3886204"/>
          <a:ext cx="10134600" cy="13482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Today IGL has its operations in NCT of Delhi, Noida, Greater Noida, Ghaziabad, Rewari, Karnal, Kaithal, Kanpur, Muzaffarnagar, Ajmer and Banda with </a:t>
          </a:r>
          <a:r>
            <a:rPr lang="en-US" sz="2200" kern="1200" dirty="0" smtClean="0"/>
            <a:t>929 </a:t>
          </a:r>
          <a:r>
            <a:rPr lang="en-US" sz="2200" kern="1200" dirty="0"/>
            <a:t>CNG stations, </a:t>
          </a:r>
          <a:r>
            <a:rPr lang="en-US" sz="2200" kern="1200" dirty="0" smtClean="0"/>
            <a:t>31.75 </a:t>
          </a:r>
          <a:r>
            <a:rPr lang="en-US" sz="2200" kern="1200" dirty="0"/>
            <a:t>lacs  residential connections and ~</a:t>
          </a:r>
          <a:r>
            <a:rPr lang="en-US" sz="2200" kern="1200" dirty="0" smtClean="0">
              <a:solidFill>
                <a:schemeClr val="tx1"/>
              </a:solidFill>
            </a:rPr>
            <a:t>12567</a:t>
          </a:r>
          <a:r>
            <a:rPr lang="en-US" sz="2200" kern="1200" dirty="0" smtClean="0"/>
            <a:t> </a:t>
          </a:r>
          <a:r>
            <a:rPr lang="en-US" sz="2200" kern="1200" dirty="0"/>
            <a:t>industrial / commercial customers.</a:t>
          </a:r>
        </a:p>
      </dsp:txBody>
      <dsp:txXfrm>
        <a:off x="65817" y="3952021"/>
        <a:ext cx="10002966" cy="1216631"/>
      </dsp:txXfrm>
    </dsp:sp>
    <dsp:sp modelId="{FE5325F7-E80D-4489-AF20-6A54202AD40D}">
      <dsp:nvSpPr>
        <dsp:cNvPr id="0" name=""/>
        <dsp:cNvSpPr/>
      </dsp:nvSpPr>
      <dsp:spPr>
        <a:xfrm>
          <a:off x="0" y="5490498"/>
          <a:ext cx="10134600" cy="7004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Fueling the largest CNG Bus fleet in the World.</a:t>
          </a:r>
        </a:p>
      </dsp:txBody>
      <dsp:txXfrm>
        <a:off x="34194" y="5524692"/>
        <a:ext cx="10066212" cy="6320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9BA61-B5CF-4831-B21A-12D65C77C413}">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CNG Vehicles (Figures in Nos.) IGL GA’s</a:t>
          </a:r>
          <a:endParaRPr lang="en-US" sz="2800" kern="1200" dirty="0"/>
        </a:p>
      </dsp:txBody>
      <dsp:txXfrm>
        <a:off x="24651" y="24797"/>
        <a:ext cx="9990516" cy="4556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1150C-977D-48FC-B379-5BFDABC59327}">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PNG Network (Figures in kilometers)</a:t>
          </a:r>
          <a:endParaRPr lang="en-US" sz="2800" kern="1200" dirty="0"/>
        </a:p>
      </dsp:txBody>
      <dsp:txXfrm>
        <a:off x="24651" y="24797"/>
        <a:ext cx="9914315" cy="4556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088F8-920B-4262-8725-1469A76B23C8}">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Standalone Financial Data (</a:t>
          </a:r>
          <a:r>
            <a:rPr lang="en-US" sz="2800" b="1" kern="1200" dirty="0" err="1"/>
            <a:t>Rs</a:t>
          </a:r>
          <a:r>
            <a:rPr lang="en-US" sz="2800" b="1" kern="1200" dirty="0"/>
            <a:t>./ Crores)</a:t>
          </a:r>
          <a:endParaRPr lang="en-US" sz="2800" kern="1200" dirty="0"/>
        </a:p>
      </dsp:txBody>
      <dsp:txXfrm>
        <a:off x="24651" y="24797"/>
        <a:ext cx="9990516" cy="4556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8B598-8C27-45D8-A281-876622F5B516}">
      <dsp:nvSpPr>
        <dsp:cNvPr id="0" name=""/>
        <dsp:cNvSpPr/>
      </dsp:nvSpPr>
      <dsp:spPr>
        <a:xfrm>
          <a:off x="997760" y="860255"/>
          <a:ext cx="3524121" cy="3475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kern="1200" dirty="0"/>
        </a:p>
        <a:p>
          <a:pPr lvl="0" algn="l" defTabSz="800100">
            <a:lnSpc>
              <a:spcPct val="90000"/>
            </a:lnSpc>
            <a:spcBef>
              <a:spcPct val="0"/>
            </a:spcBef>
            <a:spcAft>
              <a:spcPct val="35000"/>
            </a:spcAft>
          </a:pPr>
          <a:r>
            <a:rPr lang="en-US" sz="1800" kern="1200" dirty="0" smtClean="0"/>
            <a:t>     FY 18-19 </a:t>
          </a:r>
          <a:r>
            <a:rPr lang="en-US" sz="1800" kern="1200" dirty="0"/>
            <a:t>	</a:t>
          </a:r>
        </a:p>
        <a:p>
          <a:pPr lvl="0" algn="l" defTabSz="800100">
            <a:lnSpc>
              <a:spcPct val="90000"/>
            </a:lnSpc>
            <a:spcBef>
              <a:spcPct val="0"/>
            </a:spcBef>
            <a:spcAft>
              <a:spcPct val="35000"/>
            </a:spcAft>
          </a:pPr>
          <a:r>
            <a:rPr lang="en-US" sz="1800" kern="1200" dirty="0" smtClean="0"/>
            <a:t>     FY </a:t>
          </a:r>
          <a:r>
            <a:rPr lang="en-US" sz="1800" kern="1200" dirty="0"/>
            <a:t>19-20</a:t>
          </a:r>
        </a:p>
        <a:p>
          <a:pPr lvl="0" algn="l" defTabSz="800100">
            <a:lnSpc>
              <a:spcPct val="90000"/>
            </a:lnSpc>
            <a:spcBef>
              <a:spcPct val="0"/>
            </a:spcBef>
            <a:spcAft>
              <a:spcPct val="35000"/>
            </a:spcAft>
          </a:pPr>
          <a:r>
            <a:rPr lang="en-US" sz="1800" kern="1200" dirty="0" smtClean="0"/>
            <a:t>    FY </a:t>
          </a:r>
          <a:r>
            <a:rPr lang="en-US" sz="1800" kern="1200" dirty="0"/>
            <a:t>20-21	</a:t>
          </a:r>
        </a:p>
        <a:p>
          <a:pPr lvl="0" algn="l" defTabSz="800100">
            <a:lnSpc>
              <a:spcPct val="90000"/>
            </a:lnSpc>
            <a:spcBef>
              <a:spcPct val="0"/>
            </a:spcBef>
            <a:spcAft>
              <a:spcPct val="35000"/>
            </a:spcAft>
          </a:pPr>
          <a:r>
            <a:rPr lang="en-US" sz="1800" kern="1200" dirty="0" smtClean="0"/>
            <a:t>    FY </a:t>
          </a:r>
          <a:r>
            <a:rPr lang="en-US" sz="1800" kern="1200" dirty="0"/>
            <a:t>21-22	</a:t>
          </a:r>
        </a:p>
        <a:p>
          <a:pPr lvl="0" algn="l" defTabSz="800100">
            <a:lnSpc>
              <a:spcPct val="90000"/>
            </a:lnSpc>
            <a:spcBef>
              <a:spcPct val="0"/>
            </a:spcBef>
            <a:spcAft>
              <a:spcPct val="35000"/>
            </a:spcAft>
          </a:pPr>
          <a:r>
            <a:rPr lang="en-US" sz="1800" kern="1200" dirty="0" smtClean="0"/>
            <a:t>    FY </a:t>
          </a:r>
          <a:r>
            <a:rPr lang="en-US" sz="1800" kern="1200" dirty="0"/>
            <a:t>22-23</a:t>
          </a:r>
        </a:p>
        <a:p>
          <a:pPr lvl="0" algn="l" defTabSz="800100">
            <a:lnSpc>
              <a:spcPct val="90000"/>
            </a:lnSpc>
            <a:spcBef>
              <a:spcPct val="0"/>
            </a:spcBef>
            <a:spcAft>
              <a:spcPct val="35000"/>
            </a:spcAft>
          </a:pPr>
          <a:r>
            <a:rPr lang="en-US" sz="1800" kern="1200" dirty="0" smtClean="0"/>
            <a:t>    FY </a:t>
          </a:r>
          <a:r>
            <a:rPr lang="en-US" sz="1800" kern="1200" dirty="0"/>
            <a:t>23-24 (Interim)</a:t>
          </a:r>
        </a:p>
        <a:p>
          <a:pPr lvl="0" algn="l" defTabSz="800100">
            <a:lnSpc>
              <a:spcPct val="90000"/>
            </a:lnSpc>
            <a:spcBef>
              <a:spcPct val="0"/>
            </a:spcBef>
            <a:spcAft>
              <a:spcPct val="35000"/>
            </a:spcAft>
          </a:pPr>
          <a:r>
            <a:rPr lang="en-US" sz="1800" kern="1200" dirty="0" smtClean="0"/>
            <a:t>    FY </a:t>
          </a:r>
          <a:r>
            <a:rPr lang="en-US" sz="1800" kern="1200" dirty="0"/>
            <a:t>23-24 </a:t>
          </a:r>
          <a:r>
            <a:rPr lang="en-US" sz="1800" kern="1200" dirty="0" smtClean="0"/>
            <a:t>(Final)</a:t>
          </a:r>
        </a:p>
        <a:p>
          <a:pPr lvl="0" algn="l" defTabSz="800100">
            <a:lnSpc>
              <a:spcPct val="90000"/>
            </a:lnSpc>
            <a:spcBef>
              <a:spcPct val="0"/>
            </a:spcBef>
            <a:spcAft>
              <a:spcPct val="35000"/>
            </a:spcAft>
          </a:pPr>
          <a:r>
            <a:rPr lang="en-US" sz="1800" kern="1200" dirty="0" smtClean="0"/>
            <a:t>    FY 24-25 (Interim)	</a:t>
          </a:r>
        </a:p>
        <a:p>
          <a:pPr lvl="0" algn="l" defTabSz="800100">
            <a:lnSpc>
              <a:spcPct val="90000"/>
            </a:lnSpc>
            <a:spcBef>
              <a:spcPct val="0"/>
            </a:spcBef>
            <a:spcAft>
              <a:spcPct val="35000"/>
            </a:spcAft>
          </a:pPr>
          <a:r>
            <a:rPr lang="en-US" sz="1800" kern="1200" dirty="0" smtClean="0"/>
            <a:t>    FY 24-25 (Final)	</a:t>
          </a:r>
          <a:endParaRPr lang="en-US" sz="1800" kern="1200" dirty="0"/>
        </a:p>
      </dsp:txBody>
      <dsp:txXfrm>
        <a:off x="1561619" y="860255"/>
        <a:ext cx="2960261" cy="3475295"/>
      </dsp:txXfrm>
    </dsp:sp>
    <dsp:sp modelId="{69BEDF3C-508A-489E-AA9F-32FD7F0FA797}">
      <dsp:nvSpPr>
        <dsp:cNvPr id="0" name=""/>
        <dsp:cNvSpPr/>
      </dsp:nvSpPr>
      <dsp:spPr>
        <a:xfrm>
          <a:off x="417215" y="227617"/>
          <a:ext cx="1424471" cy="142447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Year</a:t>
          </a:r>
        </a:p>
      </dsp:txBody>
      <dsp:txXfrm>
        <a:off x="625824" y="436226"/>
        <a:ext cx="1007253" cy="1007253"/>
      </dsp:txXfrm>
    </dsp:sp>
    <dsp:sp modelId="{72470D53-9783-4D33-871B-DDE70164D604}">
      <dsp:nvSpPr>
        <dsp:cNvPr id="0" name=""/>
        <dsp:cNvSpPr/>
      </dsp:nvSpPr>
      <dsp:spPr>
        <a:xfrm>
          <a:off x="5715007" y="920113"/>
          <a:ext cx="1186849" cy="33540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120</a:t>
          </a:r>
          <a:endParaRPr lang="en-US" sz="1800" kern="1200" dirty="0"/>
        </a:p>
        <a:p>
          <a:pPr lvl="0" algn="l" defTabSz="800100">
            <a:lnSpc>
              <a:spcPct val="90000"/>
            </a:lnSpc>
            <a:spcBef>
              <a:spcPct val="0"/>
            </a:spcBef>
            <a:spcAft>
              <a:spcPct val="35000"/>
            </a:spcAft>
          </a:pPr>
          <a:r>
            <a:rPr lang="en-US" sz="1800" kern="1200" dirty="0"/>
            <a:t>140</a:t>
          </a:r>
        </a:p>
        <a:p>
          <a:pPr lvl="0" algn="l" defTabSz="800100">
            <a:lnSpc>
              <a:spcPct val="90000"/>
            </a:lnSpc>
            <a:spcBef>
              <a:spcPct val="0"/>
            </a:spcBef>
            <a:spcAft>
              <a:spcPct val="35000"/>
            </a:spcAft>
          </a:pPr>
          <a:r>
            <a:rPr lang="en-US" sz="1800" kern="1200" dirty="0"/>
            <a:t>180</a:t>
          </a:r>
        </a:p>
        <a:p>
          <a:pPr lvl="0" algn="l" defTabSz="800100">
            <a:lnSpc>
              <a:spcPct val="90000"/>
            </a:lnSpc>
            <a:spcBef>
              <a:spcPct val="0"/>
            </a:spcBef>
            <a:spcAft>
              <a:spcPct val="35000"/>
            </a:spcAft>
          </a:pPr>
          <a:r>
            <a:rPr lang="en-US" sz="1800" kern="1200" dirty="0"/>
            <a:t>275</a:t>
          </a:r>
        </a:p>
        <a:p>
          <a:pPr lvl="0" algn="l" defTabSz="800100">
            <a:lnSpc>
              <a:spcPct val="90000"/>
            </a:lnSpc>
            <a:spcBef>
              <a:spcPct val="0"/>
            </a:spcBef>
            <a:spcAft>
              <a:spcPct val="35000"/>
            </a:spcAft>
          </a:pPr>
          <a:r>
            <a:rPr lang="en-US" sz="1800" kern="1200" dirty="0"/>
            <a:t>650</a:t>
          </a:r>
        </a:p>
        <a:p>
          <a:pPr lvl="0" algn="l" defTabSz="800100">
            <a:lnSpc>
              <a:spcPct val="90000"/>
            </a:lnSpc>
            <a:spcBef>
              <a:spcPct val="0"/>
            </a:spcBef>
            <a:spcAft>
              <a:spcPct val="35000"/>
            </a:spcAft>
          </a:pPr>
          <a:r>
            <a:rPr lang="en-US" sz="1800" kern="1200" dirty="0"/>
            <a:t>200</a:t>
          </a:r>
        </a:p>
        <a:p>
          <a:pPr lvl="0" algn="l" defTabSz="800100">
            <a:lnSpc>
              <a:spcPct val="90000"/>
            </a:lnSpc>
            <a:spcBef>
              <a:spcPct val="0"/>
            </a:spcBef>
            <a:spcAft>
              <a:spcPct val="35000"/>
            </a:spcAft>
          </a:pPr>
          <a:r>
            <a:rPr lang="en-US" sz="1800" kern="1200" dirty="0" smtClean="0"/>
            <a:t>250</a:t>
          </a:r>
        </a:p>
        <a:p>
          <a:pPr lvl="0" algn="l" defTabSz="800100">
            <a:lnSpc>
              <a:spcPct val="90000"/>
            </a:lnSpc>
            <a:spcBef>
              <a:spcPct val="0"/>
            </a:spcBef>
            <a:spcAft>
              <a:spcPct val="35000"/>
            </a:spcAft>
          </a:pPr>
          <a:r>
            <a:rPr lang="en-US" sz="1800" kern="1200" dirty="0" smtClean="0"/>
            <a:t>275</a:t>
          </a:r>
        </a:p>
        <a:p>
          <a:pPr lvl="0" algn="l" defTabSz="800100">
            <a:lnSpc>
              <a:spcPct val="90000"/>
            </a:lnSpc>
            <a:spcBef>
              <a:spcPct val="0"/>
            </a:spcBef>
            <a:spcAft>
              <a:spcPct val="35000"/>
            </a:spcAft>
          </a:pPr>
          <a:r>
            <a:rPr lang="en-US" sz="1800" kern="1200" dirty="0" smtClean="0"/>
            <a:t>75</a:t>
          </a:r>
          <a:endParaRPr lang="en-US" sz="1800" kern="1200" dirty="0"/>
        </a:p>
      </dsp:txBody>
      <dsp:txXfrm>
        <a:off x="5904903" y="920113"/>
        <a:ext cx="996953" cy="3354083"/>
      </dsp:txXfrm>
    </dsp:sp>
    <dsp:sp modelId="{66C4B114-3335-46E0-BBCA-2F3F0409EBF5}">
      <dsp:nvSpPr>
        <dsp:cNvPr id="0" name=""/>
        <dsp:cNvSpPr/>
      </dsp:nvSpPr>
      <dsp:spPr>
        <a:xfrm>
          <a:off x="4143491" y="6240"/>
          <a:ext cx="1406708" cy="142447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 of face value of share</a:t>
          </a:r>
        </a:p>
      </dsp:txBody>
      <dsp:txXfrm>
        <a:off x="4349499" y="214849"/>
        <a:ext cx="994692" cy="1007253"/>
      </dsp:txXfrm>
    </dsp:sp>
    <dsp:sp modelId="{FB729890-7D66-4E07-B270-0313951CA31F}">
      <dsp:nvSpPr>
        <dsp:cNvPr id="0" name=""/>
        <dsp:cNvSpPr/>
      </dsp:nvSpPr>
      <dsp:spPr>
        <a:xfrm>
          <a:off x="8611165" y="935192"/>
          <a:ext cx="1186849" cy="33044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2.40</a:t>
          </a:r>
          <a:endParaRPr lang="en-US" sz="1800" kern="1200" dirty="0"/>
        </a:p>
        <a:p>
          <a:pPr lvl="0" algn="l" defTabSz="800100">
            <a:lnSpc>
              <a:spcPct val="90000"/>
            </a:lnSpc>
            <a:spcBef>
              <a:spcPct val="0"/>
            </a:spcBef>
            <a:spcAft>
              <a:spcPct val="35000"/>
            </a:spcAft>
          </a:pPr>
          <a:r>
            <a:rPr lang="en-US" sz="1800" kern="1200" dirty="0"/>
            <a:t>2.80</a:t>
          </a:r>
        </a:p>
        <a:p>
          <a:pPr lvl="0" algn="l" defTabSz="800100">
            <a:lnSpc>
              <a:spcPct val="90000"/>
            </a:lnSpc>
            <a:spcBef>
              <a:spcPct val="0"/>
            </a:spcBef>
            <a:spcAft>
              <a:spcPct val="35000"/>
            </a:spcAft>
          </a:pPr>
          <a:r>
            <a:rPr lang="en-US" sz="1800" kern="1200" dirty="0"/>
            <a:t>3.60</a:t>
          </a:r>
        </a:p>
        <a:p>
          <a:pPr lvl="0" algn="l" defTabSz="800100">
            <a:lnSpc>
              <a:spcPct val="90000"/>
            </a:lnSpc>
            <a:spcBef>
              <a:spcPct val="0"/>
            </a:spcBef>
            <a:spcAft>
              <a:spcPct val="35000"/>
            </a:spcAft>
          </a:pPr>
          <a:r>
            <a:rPr lang="en-US" sz="1800" kern="1200" dirty="0"/>
            <a:t>5.50</a:t>
          </a:r>
        </a:p>
        <a:p>
          <a:pPr lvl="0" algn="l" defTabSz="800100">
            <a:lnSpc>
              <a:spcPct val="90000"/>
            </a:lnSpc>
            <a:spcBef>
              <a:spcPct val="0"/>
            </a:spcBef>
            <a:spcAft>
              <a:spcPct val="35000"/>
            </a:spcAft>
          </a:pPr>
          <a:r>
            <a:rPr lang="en-US" sz="1800" kern="1200" dirty="0"/>
            <a:t>13.00</a:t>
          </a:r>
        </a:p>
        <a:p>
          <a:pPr lvl="0" algn="l" defTabSz="800100">
            <a:lnSpc>
              <a:spcPct val="90000"/>
            </a:lnSpc>
            <a:spcBef>
              <a:spcPct val="0"/>
            </a:spcBef>
            <a:spcAft>
              <a:spcPct val="35000"/>
            </a:spcAft>
          </a:pPr>
          <a:r>
            <a:rPr lang="en-US" sz="1800" kern="1200" dirty="0"/>
            <a:t>4.00</a:t>
          </a:r>
        </a:p>
        <a:p>
          <a:pPr lvl="0" algn="l" defTabSz="800100">
            <a:lnSpc>
              <a:spcPct val="90000"/>
            </a:lnSpc>
            <a:spcBef>
              <a:spcPct val="0"/>
            </a:spcBef>
            <a:spcAft>
              <a:spcPct val="35000"/>
            </a:spcAft>
          </a:pPr>
          <a:r>
            <a:rPr lang="en-US" sz="1800" kern="1200" dirty="0" smtClean="0"/>
            <a:t>5.00</a:t>
          </a:r>
        </a:p>
        <a:p>
          <a:pPr lvl="0" algn="l" defTabSz="800100">
            <a:lnSpc>
              <a:spcPct val="90000"/>
            </a:lnSpc>
            <a:spcBef>
              <a:spcPct val="0"/>
            </a:spcBef>
            <a:spcAft>
              <a:spcPct val="35000"/>
            </a:spcAft>
          </a:pPr>
          <a:r>
            <a:rPr lang="en-US" sz="1800" kern="1200" dirty="0" smtClean="0"/>
            <a:t>5.50</a:t>
          </a:r>
        </a:p>
        <a:p>
          <a:pPr lvl="0" algn="l" defTabSz="800100">
            <a:lnSpc>
              <a:spcPct val="90000"/>
            </a:lnSpc>
            <a:spcBef>
              <a:spcPct val="0"/>
            </a:spcBef>
            <a:spcAft>
              <a:spcPct val="35000"/>
            </a:spcAft>
          </a:pPr>
          <a:r>
            <a:rPr lang="en-US" sz="1800" kern="1200" dirty="0" smtClean="0"/>
            <a:t>1.50</a:t>
          </a:r>
          <a:endParaRPr lang="en-US" sz="1800" kern="1200" dirty="0"/>
        </a:p>
      </dsp:txBody>
      <dsp:txXfrm>
        <a:off x="8801060" y="935192"/>
        <a:ext cx="996953" cy="3304473"/>
      </dsp:txXfrm>
    </dsp:sp>
    <dsp:sp modelId="{2155AB0E-B3E7-4314-9DE4-6431B9DC6E22}">
      <dsp:nvSpPr>
        <dsp:cNvPr id="0" name=""/>
        <dsp:cNvSpPr/>
      </dsp:nvSpPr>
      <dsp:spPr>
        <a:xfrm>
          <a:off x="7221506" y="0"/>
          <a:ext cx="1406708" cy="142447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err="1"/>
            <a:t>Rs</a:t>
          </a:r>
          <a:r>
            <a:rPr lang="en-US" sz="2000" kern="1200" dirty="0"/>
            <a:t>./Share</a:t>
          </a:r>
        </a:p>
      </dsp:txBody>
      <dsp:txXfrm>
        <a:off x="7427514" y="208609"/>
        <a:ext cx="994692" cy="100725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0D0FC-73EE-4A23-95BE-823DAF3FBF0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Dividend</a:t>
          </a:r>
          <a:endParaRPr lang="en-US" sz="2800" kern="1200" dirty="0"/>
        </a:p>
      </dsp:txBody>
      <dsp:txXfrm>
        <a:off x="24651" y="24797"/>
        <a:ext cx="9990516" cy="4556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0E42-EEA6-4C60-A050-7504D8BECAB1}">
      <dsp:nvSpPr>
        <dsp:cNvPr id="0" name=""/>
        <dsp:cNvSpPr/>
      </dsp:nvSpPr>
      <dsp:spPr>
        <a:xfrm>
          <a:off x="0" y="9367"/>
          <a:ext cx="7010400" cy="45571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a:t>Dividend Policy provides liberal payout</a:t>
          </a:r>
        </a:p>
      </dsp:txBody>
      <dsp:txXfrm>
        <a:off x="22246" y="31613"/>
        <a:ext cx="6965908" cy="411223"/>
      </dsp:txXfrm>
    </dsp:sp>
    <dsp:sp modelId="{B18DEC63-C3CA-4BE2-BCDB-F9D487ACC760}">
      <dsp:nvSpPr>
        <dsp:cNvPr id="0" name=""/>
        <dsp:cNvSpPr/>
      </dsp:nvSpPr>
      <dsp:spPr>
        <a:xfrm>
          <a:off x="0" y="519802"/>
          <a:ext cx="7010400" cy="45571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a:t>Track record of last five years</a:t>
          </a:r>
        </a:p>
      </dsp:txBody>
      <dsp:txXfrm>
        <a:off x="22246" y="542048"/>
        <a:ext cx="6965908" cy="4112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78F7-7A17-4F24-B907-1B1DE2DFBD9C}">
      <dsp:nvSpPr>
        <dsp:cNvPr id="0" name=""/>
        <dsp:cNvSpPr/>
      </dsp:nvSpPr>
      <dsp:spPr>
        <a:xfrm>
          <a:off x="0" y="146"/>
          <a:ext cx="10134600"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Acquisition of Equity in Other CGDs</a:t>
          </a:r>
          <a:endParaRPr lang="en-US" sz="2800" kern="1200" dirty="0"/>
        </a:p>
      </dsp:txBody>
      <dsp:txXfrm>
        <a:off x="24651" y="24797"/>
        <a:ext cx="10085298" cy="4556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5F04-B28C-4DD9-AADD-14AB5DC6E1C1}">
      <dsp:nvSpPr>
        <dsp:cNvPr id="0" name=""/>
        <dsp:cNvSpPr/>
      </dsp:nvSpPr>
      <dsp:spPr>
        <a:xfrm>
          <a:off x="0" y="36626"/>
          <a:ext cx="10287000" cy="277055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kern="1200" dirty="0"/>
            <a:t>IGL  has acquired 50% equity share capital of Central UP Gas Limited (CUGL)  at a price of </a:t>
          </a:r>
          <a:r>
            <a:rPr lang="en-US" sz="3200" kern="1200" dirty="0" err="1"/>
            <a:t>Rs</a:t>
          </a:r>
          <a:r>
            <a:rPr lang="en-US" sz="3200" kern="1200" dirty="0"/>
            <a:t>. 23 per equity share aggregating to Rs.68 crores.  CUGL is engaged in the CGD business in the cities of Kanpur and Bareilly, </a:t>
          </a:r>
          <a:r>
            <a:rPr lang="en-US" sz="3200" kern="1200" dirty="0" err="1"/>
            <a:t>Unnao</a:t>
          </a:r>
          <a:r>
            <a:rPr lang="en-US" sz="3200" kern="1200" dirty="0"/>
            <a:t> &amp; Jhansi in Uttar Pradesh. </a:t>
          </a:r>
        </a:p>
      </dsp:txBody>
      <dsp:txXfrm>
        <a:off x="135248" y="171874"/>
        <a:ext cx="10016504" cy="2500063"/>
      </dsp:txXfrm>
    </dsp:sp>
    <dsp:sp modelId="{3B8765FE-8E69-47F9-AE06-52AF8DD2CF7E}">
      <dsp:nvSpPr>
        <dsp:cNvPr id="0" name=""/>
        <dsp:cNvSpPr/>
      </dsp:nvSpPr>
      <dsp:spPr>
        <a:xfrm>
          <a:off x="0" y="2935973"/>
          <a:ext cx="10287000" cy="277055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kern="1200" dirty="0"/>
            <a:t>IGL has acquired 50% equity share capital of Maharashtra Natural  Gas Limited (MNGL) at a price of Rs.38 per equity share aggregating to Rs.190 crores.  MNGL is engaged in the CGD business in the city of Pune, Pimpri-Chinchwad, </a:t>
          </a:r>
          <a:r>
            <a:rPr lang="en-US" sz="3200" kern="1200" dirty="0" err="1"/>
            <a:t>Talegaon</a:t>
          </a:r>
          <a:r>
            <a:rPr lang="en-US" sz="3200" kern="1200" dirty="0"/>
            <a:t>, </a:t>
          </a:r>
          <a:r>
            <a:rPr lang="en-US" sz="3200" kern="1200" dirty="0" err="1"/>
            <a:t>Chakan</a:t>
          </a:r>
          <a:r>
            <a:rPr lang="en-US" sz="3200" kern="1200" dirty="0"/>
            <a:t> and </a:t>
          </a:r>
          <a:r>
            <a:rPr lang="en-US" sz="3200" kern="1200" dirty="0" err="1"/>
            <a:t>Hinjewadi</a:t>
          </a:r>
          <a:r>
            <a:rPr lang="en-US" sz="3200" kern="1200" dirty="0"/>
            <a:t>.</a:t>
          </a:r>
        </a:p>
      </dsp:txBody>
      <dsp:txXfrm>
        <a:off x="135248" y="3071221"/>
        <a:ext cx="10016504" cy="25000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78F7-7A17-4F24-B907-1B1DE2DFBD9C}">
      <dsp:nvSpPr>
        <dsp:cNvPr id="0" name=""/>
        <dsp:cNvSpPr/>
      </dsp:nvSpPr>
      <dsp:spPr>
        <a:xfrm>
          <a:off x="0" y="146"/>
          <a:ext cx="10134600"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Acquisition of Equity in Other CGDs</a:t>
          </a:r>
          <a:endParaRPr lang="en-US" sz="2800" kern="1200" dirty="0"/>
        </a:p>
      </dsp:txBody>
      <dsp:txXfrm>
        <a:off x="24651" y="24797"/>
        <a:ext cx="10085298" cy="4556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5F04-B28C-4DD9-AADD-14AB5DC6E1C1}">
      <dsp:nvSpPr>
        <dsp:cNvPr id="0" name=""/>
        <dsp:cNvSpPr/>
      </dsp:nvSpPr>
      <dsp:spPr>
        <a:xfrm>
          <a:off x="0" y="45266"/>
          <a:ext cx="10287000" cy="5616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A subsidiary named IGL Genesis Technologies Limited has been incorporated on 15.06.2023. The Company  holds 51% share in IGL Genesis Technologies Limited. The primary objective of subsidiary is manufacturing, supply, selling and distribution of gas &amp; other meters and other allied goods &amp; services. The certificate of incorporation has been received by the subsidiary on 13.07.2023. </a:t>
          </a:r>
        </a:p>
        <a:p>
          <a:pPr lvl="0" algn="l" defTabSz="1333500">
            <a:lnSpc>
              <a:spcPct val="90000"/>
            </a:lnSpc>
            <a:spcBef>
              <a:spcPct val="0"/>
            </a:spcBef>
            <a:spcAft>
              <a:spcPct val="35000"/>
            </a:spcAft>
          </a:pPr>
          <a:r>
            <a:rPr lang="en-US" sz="3000" kern="1200" dirty="0" smtClean="0"/>
            <a:t>The Company has invested ₹ 34.46 crores in the subsidiary till 30.09.2025.The company has also advanced Secured Loan to the subsidiary and the outstanding balance of such loans as on 30.09.2025 amounts to ₹ 22.94 crores. </a:t>
          </a:r>
          <a:endParaRPr lang="en-US" sz="3000" kern="1200" dirty="0"/>
        </a:p>
      </dsp:txBody>
      <dsp:txXfrm>
        <a:off x="274151" y="319417"/>
        <a:ext cx="9738698" cy="506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322E-4290-4DD8-A9D0-5D045F3CBAB4}">
      <dsp:nvSpPr>
        <dsp:cNvPr id="0" name=""/>
        <dsp:cNvSpPr/>
      </dsp:nvSpPr>
      <dsp:spPr>
        <a:xfrm>
          <a:off x="0" y="26961"/>
          <a:ext cx="10039817" cy="457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Shareholding Pattern As on </a:t>
          </a:r>
          <a:r>
            <a:rPr lang="en-US" sz="2800" b="1" kern="1200" dirty="0" smtClean="0"/>
            <a:t>30 September 2025</a:t>
          </a:r>
          <a:endParaRPr lang="en-US" sz="2800" kern="1200" dirty="0"/>
        </a:p>
      </dsp:txBody>
      <dsp:txXfrm>
        <a:off x="22353" y="49314"/>
        <a:ext cx="9995111" cy="4132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A115-9871-46FD-A8AF-E942FD0FC856}">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Consolidated Results</a:t>
          </a:r>
          <a:endParaRPr lang="en-US" sz="2800" kern="1200" dirty="0"/>
        </a:p>
      </dsp:txBody>
      <dsp:txXfrm>
        <a:off x="24651" y="24797"/>
        <a:ext cx="9914315" cy="45567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80EF-4C35-4462-92CC-166FA63A43CA}">
      <dsp:nvSpPr>
        <dsp:cNvPr id="0" name=""/>
        <dsp:cNvSpPr/>
      </dsp:nvSpPr>
      <dsp:spPr>
        <a:xfrm>
          <a:off x="0" y="7860"/>
          <a:ext cx="10134600" cy="1432080"/>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en-US" sz="3600" kern="1200" dirty="0"/>
            <a:t>The standalone and consolidated financial results for the  year ending </a:t>
          </a:r>
          <a:r>
            <a:rPr lang="en-US" sz="3600" kern="1200" dirty="0" smtClean="0"/>
            <a:t>September 25 are </a:t>
          </a:r>
          <a:r>
            <a:rPr lang="en-US" sz="3600" kern="1200" dirty="0"/>
            <a:t>as under:</a:t>
          </a:r>
        </a:p>
      </dsp:txBody>
      <dsp:txXfrm>
        <a:off x="69908" y="77768"/>
        <a:ext cx="9994784" cy="129226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B3C38-B9D2-4394-9E2F-A37430F7B7AD}">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Future Outlook</a:t>
          </a:r>
          <a:endParaRPr lang="en-US" sz="2800" kern="1200" dirty="0"/>
        </a:p>
      </dsp:txBody>
      <dsp:txXfrm>
        <a:off x="24651" y="24797"/>
        <a:ext cx="9990516" cy="45567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A27D-A5C1-465D-B54B-3D6E96D9D347}">
      <dsp:nvSpPr>
        <dsp:cNvPr id="0" name=""/>
        <dsp:cNvSpPr/>
      </dsp:nvSpPr>
      <dsp:spPr>
        <a:xfrm>
          <a:off x="0" y="102951"/>
          <a:ext cx="10058399" cy="123069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t> IGL is coming up with new DODO &amp; FDODO models to expand the CNG station infrastructure.</a:t>
          </a:r>
          <a:endParaRPr lang="en-US" sz="2200" kern="1200" dirty="0"/>
        </a:p>
      </dsp:txBody>
      <dsp:txXfrm>
        <a:off x="60077" y="163028"/>
        <a:ext cx="9938245" cy="1110539"/>
      </dsp:txXfrm>
    </dsp:sp>
    <dsp:sp modelId="{9B886112-D38D-4DC8-B5F7-E5803D2D2CC3}">
      <dsp:nvSpPr>
        <dsp:cNvPr id="0" name=""/>
        <dsp:cNvSpPr/>
      </dsp:nvSpPr>
      <dsp:spPr>
        <a:xfrm>
          <a:off x="0" y="1517231"/>
          <a:ext cx="10058399" cy="123069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t> Continuous </a:t>
          </a:r>
          <a:r>
            <a:rPr lang="en-US" sz="2200" kern="1200" dirty="0" err="1" smtClean="0"/>
            <a:t>liasoning</a:t>
          </a:r>
          <a:r>
            <a:rPr lang="en-US" sz="2200" kern="1200" dirty="0" smtClean="0"/>
            <a:t> with automobile OEM major like </a:t>
          </a:r>
          <a:r>
            <a:rPr lang="en-US" sz="2200" kern="1200" dirty="0" err="1" smtClean="0"/>
            <a:t>Maruti</a:t>
          </a:r>
          <a:r>
            <a:rPr lang="en-US" sz="2200" kern="1200" dirty="0" smtClean="0"/>
            <a:t>, </a:t>
          </a:r>
          <a:r>
            <a:rPr lang="en-US" sz="2200" kern="1200" dirty="0" err="1" smtClean="0"/>
            <a:t>Hyundi</a:t>
          </a:r>
          <a:r>
            <a:rPr lang="en-US" sz="2200" kern="1200" dirty="0" smtClean="0"/>
            <a:t>, Tata motors to increase the number of variants on CNG . Launch of new CNG variants by major OEM’s like </a:t>
          </a:r>
          <a:r>
            <a:rPr lang="en-US" sz="2200" kern="1200" dirty="0" err="1" smtClean="0"/>
            <a:t>Maruti</a:t>
          </a:r>
          <a:r>
            <a:rPr lang="en-US" sz="2200" kern="1200" dirty="0" smtClean="0"/>
            <a:t>, Hyundai, Tata, Toyota in passenger vehicle segment etc.</a:t>
          </a:r>
          <a:endParaRPr lang="en-US" sz="2200" kern="1200" dirty="0"/>
        </a:p>
      </dsp:txBody>
      <dsp:txXfrm>
        <a:off x="60077" y="1577308"/>
        <a:ext cx="9938245" cy="1110539"/>
      </dsp:txXfrm>
    </dsp:sp>
    <dsp:sp modelId="{9292E381-5580-4EA9-B441-BD45CB8718E1}">
      <dsp:nvSpPr>
        <dsp:cNvPr id="0" name=""/>
        <dsp:cNvSpPr/>
      </dsp:nvSpPr>
      <dsp:spPr>
        <a:xfrm>
          <a:off x="0" y="2967074"/>
          <a:ext cx="10058399" cy="123069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t> Expansion of CNG infrastructure in existing as well as new GA’s ( 30 new stations commercial sales started in H1 FY 2025-26).</a:t>
          </a:r>
          <a:endParaRPr lang="en-US" sz="2200" kern="1200" dirty="0"/>
        </a:p>
      </dsp:txBody>
      <dsp:txXfrm>
        <a:off x="60077" y="3027151"/>
        <a:ext cx="9938245" cy="1110539"/>
      </dsp:txXfrm>
    </dsp:sp>
    <dsp:sp modelId="{C922E525-AF4D-4585-B793-9DAD5FC41543}">
      <dsp:nvSpPr>
        <dsp:cNvPr id="0" name=""/>
        <dsp:cNvSpPr/>
      </dsp:nvSpPr>
      <dsp:spPr>
        <a:xfrm>
          <a:off x="0" y="4422558"/>
          <a:ext cx="10058399" cy="123069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effectLst/>
              <a:latin typeface="Calibri" panose="020F0502020204030204" pitchFamily="34" charset="0"/>
              <a:cs typeface="Calibri" panose="020F0502020204030204" pitchFamily="34" charset="0"/>
            </a:rPr>
            <a:t>Approaching new Industrial Hub, YEIDA </a:t>
          </a:r>
          <a:r>
            <a:rPr lang="en-US" sz="2200" kern="1200" dirty="0" err="1" smtClean="0">
              <a:solidFill>
                <a:schemeClr val="tx1"/>
              </a:solidFill>
              <a:effectLst/>
              <a:latin typeface="Calibri" panose="020F0502020204030204" pitchFamily="34" charset="0"/>
              <a:cs typeface="Calibri" panose="020F0502020204030204" pitchFamily="34" charset="0"/>
            </a:rPr>
            <a:t>Jewar</a:t>
          </a:r>
          <a:r>
            <a:rPr lang="en-US" sz="2200" kern="1200" dirty="0" smtClean="0">
              <a:solidFill>
                <a:schemeClr val="tx1"/>
              </a:solidFill>
              <a:effectLst/>
              <a:latin typeface="Calibri" panose="020F0502020204030204" pitchFamily="34" charset="0"/>
              <a:cs typeface="Calibri" panose="020F0502020204030204" pitchFamily="34" charset="0"/>
            </a:rPr>
            <a:t>, Gr. Noida and </a:t>
          </a:r>
          <a:r>
            <a:rPr lang="en-US" sz="2200" kern="1200" dirty="0" err="1" smtClean="0">
              <a:solidFill>
                <a:schemeClr val="tx1"/>
              </a:solidFill>
              <a:effectLst/>
              <a:latin typeface="Calibri" panose="020F0502020204030204" pitchFamily="34" charset="0"/>
              <a:cs typeface="Calibri" panose="020F0502020204030204" pitchFamily="34" charset="0"/>
            </a:rPr>
            <a:t>Hapur</a:t>
          </a:r>
          <a:r>
            <a:rPr lang="en-US" sz="2200" kern="1200" dirty="0" smtClean="0">
              <a:solidFill>
                <a:schemeClr val="tx1"/>
              </a:solidFill>
              <a:effectLst/>
              <a:latin typeface="Calibri" panose="020F0502020204030204" pitchFamily="34" charset="0"/>
              <a:cs typeface="Calibri" panose="020F0502020204030204" pitchFamily="34" charset="0"/>
            </a:rPr>
            <a:t> industrial belt.</a:t>
          </a:r>
          <a:endParaRPr lang="en-IN" sz="2200" kern="1200" dirty="0">
            <a:solidFill>
              <a:schemeClr val="tx1"/>
            </a:solidFill>
            <a:effectLst/>
            <a:latin typeface="Calibri" panose="020F0502020204030204" pitchFamily="34" charset="0"/>
            <a:cs typeface="Calibri" panose="020F0502020204030204" pitchFamily="34" charset="0"/>
          </a:endParaRPr>
        </a:p>
      </dsp:txBody>
      <dsp:txXfrm>
        <a:off x="60077" y="4482635"/>
        <a:ext cx="9938245" cy="111053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F9F1-D2DD-4D29-87A5-A37F4C35606D}">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Future Outlook</a:t>
          </a:r>
          <a:endParaRPr lang="en-US" sz="2800" kern="1200" dirty="0"/>
        </a:p>
      </dsp:txBody>
      <dsp:txXfrm>
        <a:off x="24651" y="24797"/>
        <a:ext cx="9990516" cy="4556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A27D-A5C1-465D-B54B-3D6E96D9D347}">
      <dsp:nvSpPr>
        <dsp:cNvPr id="0" name=""/>
        <dsp:cNvSpPr/>
      </dsp:nvSpPr>
      <dsp:spPr>
        <a:xfrm>
          <a:off x="0" y="146253"/>
          <a:ext cx="10058399" cy="178421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en-IN" sz="3100" kern="1200" dirty="0">
              <a:solidFill>
                <a:schemeClr val="tx1"/>
              </a:solidFill>
              <a:effectLst/>
              <a:latin typeface="Calibri" panose="020F0502020204030204" pitchFamily="34" charset="0"/>
              <a:cs typeface="Calibri" panose="020F0502020204030204" pitchFamily="34" charset="0"/>
            </a:rPr>
            <a:t>Company is actively looking for growth avenues and is open for organic/inorganic growth opportunities.  The company is also looking for opportunities to diversify in other areas. </a:t>
          </a:r>
          <a:endParaRPr lang="en-US" sz="3100" kern="1200" dirty="0">
            <a:solidFill>
              <a:schemeClr val="tx1"/>
            </a:solidFill>
            <a:latin typeface="Calibri" panose="020F0502020204030204" pitchFamily="34" charset="0"/>
            <a:cs typeface="Calibri" panose="020F0502020204030204" pitchFamily="34" charset="0"/>
          </a:endParaRPr>
        </a:p>
      </dsp:txBody>
      <dsp:txXfrm>
        <a:off x="87098" y="233351"/>
        <a:ext cx="9884203" cy="1610020"/>
      </dsp:txXfrm>
    </dsp:sp>
    <dsp:sp modelId="{4691D68B-A17D-4F9F-A7F1-B7BDAC1B6C19}">
      <dsp:nvSpPr>
        <dsp:cNvPr id="0" name=""/>
        <dsp:cNvSpPr/>
      </dsp:nvSpPr>
      <dsp:spPr>
        <a:xfrm>
          <a:off x="0" y="2376896"/>
          <a:ext cx="10058399" cy="271854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n-US" sz="3100" kern="1200" dirty="0" smtClean="0">
              <a:solidFill>
                <a:schemeClr val="tx1"/>
              </a:solidFill>
              <a:effectLst/>
              <a:latin typeface="Calibri" panose="020F0502020204030204" pitchFamily="34" charset="0"/>
              <a:cs typeface="Calibri" panose="020F0502020204030204" pitchFamily="34" charset="0"/>
            </a:rPr>
            <a:t>Continuous meeting with STU’s to promote CNG for their fleets, meetings with ARSTU’s (Association of State Road Transport Undertakings) for addition of CNG buses in State Road Transports (STU’s).</a:t>
          </a:r>
          <a:endParaRPr lang="en-IN" sz="3100" kern="1200" dirty="0">
            <a:solidFill>
              <a:schemeClr val="tx1"/>
            </a:solidFill>
            <a:effectLst/>
            <a:latin typeface="Calibri" panose="020F0502020204030204" pitchFamily="34" charset="0"/>
            <a:cs typeface="Calibri" panose="020F0502020204030204" pitchFamily="34" charset="0"/>
          </a:endParaRPr>
        </a:p>
      </dsp:txBody>
      <dsp:txXfrm>
        <a:off x="132708" y="2509604"/>
        <a:ext cx="9792983" cy="245312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E768C-6006-439B-8215-2F92828B0CE9}">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Credit Strength</a:t>
          </a:r>
          <a:endParaRPr lang="en-US" sz="2800" kern="1200" dirty="0"/>
        </a:p>
      </dsp:txBody>
      <dsp:txXfrm>
        <a:off x="24651" y="24797"/>
        <a:ext cx="9990516" cy="45567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7767-2285-4EDB-81EA-2EB5A4AD6915}">
      <dsp:nvSpPr>
        <dsp:cNvPr id="0" name=""/>
        <dsp:cNvSpPr/>
      </dsp:nvSpPr>
      <dsp:spPr>
        <a:xfrm>
          <a:off x="0" y="1150280"/>
          <a:ext cx="10134600" cy="60996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Healthy profitability with strong cash generations from operations.</a:t>
          </a:r>
        </a:p>
      </dsp:txBody>
      <dsp:txXfrm>
        <a:off x="29776" y="1180056"/>
        <a:ext cx="10075048" cy="550414"/>
      </dsp:txXfrm>
    </dsp:sp>
    <dsp:sp modelId="{8B820B8E-84C6-42B3-B8F9-0DCFD65E6A44}">
      <dsp:nvSpPr>
        <dsp:cNvPr id="0" name=""/>
        <dsp:cNvSpPr/>
      </dsp:nvSpPr>
      <dsp:spPr>
        <a:xfrm>
          <a:off x="0" y="1944567"/>
          <a:ext cx="10134600" cy="5877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Zero debt company.</a:t>
          </a:r>
        </a:p>
      </dsp:txBody>
      <dsp:txXfrm>
        <a:off x="28691" y="1973258"/>
        <a:ext cx="10077218" cy="530348"/>
      </dsp:txXfrm>
    </dsp:sp>
    <dsp:sp modelId="{062F2082-90EE-41E9-9C23-A27BAE2080B2}">
      <dsp:nvSpPr>
        <dsp:cNvPr id="0" name=""/>
        <dsp:cNvSpPr/>
      </dsp:nvSpPr>
      <dsp:spPr>
        <a:xfrm>
          <a:off x="0" y="2716617"/>
          <a:ext cx="10134600" cy="618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a:t>Comfortable working capital position.</a:t>
          </a:r>
        </a:p>
      </dsp:txBody>
      <dsp:txXfrm>
        <a:off x="30173" y="2746790"/>
        <a:ext cx="10074254" cy="557755"/>
      </dsp:txXfrm>
    </dsp:sp>
    <dsp:sp modelId="{3D80AAAA-8825-43F9-8AFE-77F89838316E}">
      <dsp:nvSpPr>
        <dsp:cNvPr id="0" name=""/>
        <dsp:cNvSpPr/>
      </dsp:nvSpPr>
      <dsp:spPr>
        <a:xfrm>
          <a:off x="0" y="3519039"/>
          <a:ext cx="10134600" cy="1198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kern="1200" dirty="0"/>
            <a:t>Care Ratings Ltd. has reaffirmed highest credit ratings of AAA (Stable) for bank facilities . </a:t>
          </a:r>
        </a:p>
      </dsp:txBody>
      <dsp:txXfrm>
        <a:off x="58485" y="3577524"/>
        <a:ext cx="10017630" cy="108111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91B06-A00A-49B1-9821-C1356DD0E876}">
      <dsp:nvSpPr>
        <dsp:cNvPr id="0" name=""/>
        <dsp:cNvSpPr/>
      </dsp:nvSpPr>
      <dsp:spPr>
        <a:xfrm>
          <a:off x="0" y="1395803"/>
          <a:ext cx="9738360" cy="778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latin typeface="+mn-lt"/>
            </a:rPr>
            <a:t>Gas price </a:t>
          </a:r>
        </a:p>
      </dsp:txBody>
      <dsp:txXfrm>
        <a:off x="38016" y="1433819"/>
        <a:ext cx="9662328" cy="702732"/>
      </dsp:txXfrm>
    </dsp:sp>
    <dsp:sp modelId="{72BA9980-96D1-4412-AFCF-0EEEDB49EEE5}">
      <dsp:nvSpPr>
        <dsp:cNvPr id="0" name=""/>
        <dsp:cNvSpPr/>
      </dsp:nvSpPr>
      <dsp:spPr>
        <a:xfrm>
          <a:off x="0" y="2170467"/>
          <a:ext cx="9738360" cy="222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93"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latin typeface="+mn-lt"/>
            </a:rPr>
            <a:t>CNG &amp; PNG prices remains competitive vis-à-vis petrol and subsidized LPG in view of  allocation of domestic gas.</a:t>
          </a:r>
        </a:p>
        <a:p>
          <a:pPr marL="228600" lvl="1" indent="-228600" algn="just" defTabSz="1066800" rtl="0">
            <a:lnSpc>
              <a:spcPct val="90000"/>
            </a:lnSpc>
            <a:spcBef>
              <a:spcPct val="0"/>
            </a:spcBef>
            <a:spcAft>
              <a:spcPct val="20000"/>
            </a:spcAft>
            <a:buChar char="••"/>
          </a:pPr>
          <a:r>
            <a:rPr lang="en-US" sz="2400" kern="1200" dirty="0">
              <a:latin typeface="+mn-lt"/>
            </a:rPr>
            <a:t>To mitigate the risk, company has signed mid term/long term gas purchase agreements.</a:t>
          </a:r>
        </a:p>
      </dsp:txBody>
      <dsp:txXfrm>
        <a:off x="0" y="2170467"/>
        <a:ext cx="9738360" cy="222902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43F10-3D69-4A55-A5CC-95E916B76EF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Risk &amp; Mitigations</a:t>
          </a:r>
          <a:endParaRPr lang="en-US" sz="2800" kern="1200" dirty="0"/>
        </a:p>
      </dsp:txBody>
      <dsp:txXfrm>
        <a:off x="24651" y="24797"/>
        <a:ext cx="9990516" cy="455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1A7DC-1CC6-4D2A-906A-C998370AAAA6}">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Management</a:t>
          </a:r>
          <a:endParaRPr lang="en-US" sz="2800" kern="1200" dirty="0"/>
        </a:p>
      </dsp:txBody>
      <dsp:txXfrm>
        <a:off x="24651" y="24797"/>
        <a:ext cx="9990516" cy="4556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D2118-1AEA-433B-9DAA-62EFA452418B}">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Contingent Liability -DDA Case</a:t>
          </a:r>
          <a:endParaRPr lang="en-US" sz="2800" kern="1200" dirty="0"/>
        </a:p>
      </dsp:txBody>
      <dsp:txXfrm>
        <a:off x="24651" y="24797"/>
        <a:ext cx="9914315" cy="45567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95119-3756-4428-9A74-AF7494A41DFC}">
      <dsp:nvSpPr>
        <dsp:cNvPr id="0" name=""/>
        <dsp:cNvSpPr/>
      </dsp:nvSpPr>
      <dsp:spPr>
        <a:xfrm>
          <a:off x="0" y="124780"/>
          <a:ext cx="9982200" cy="2964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a:t>Delhi Development Authority (DDA) has raised a total demand of ₹155.64 crores during 2013-14  on account of increase in license fees in respect of sites taken by the Company on lease from DDA for setting up CNG stations in Delhi.  The increase in license fees was related to the period 1 April 2007 to 31 March 2014. The Company has filed a writ petition on                            11 October 2013 before the Hon'ble Delhi High Court against the demand raised by DDA as the revised license fees has been increased manifold and made applicable retrospectively from financial year 2007-08. Further, DDA vide communication dated 29 August 2016 has revised the total demand to ₹330.73 crores for the period </a:t>
          </a:r>
          <a:r>
            <a:rPr lang="en-US" sz="2000" kern="1200" dirty="0" err="1"/>
            <a:t>upto</a:t>
          </a:r>
          <a:r>
            <a:rPr lang="en-US" sz="2000" kern="1200" dirty="0"/>
            <a:t> 31 March 2016.</a:t>
          </a:r>
        </a:p>
      </dsp:txBody>
      <dsp:txXfrm>
        <a:off x="144697" y="269477"/>
        <a:ext cx="9692806" cy="2674730"/>
      </dsp:txXfrm>
    </dsp:sp>
    <dsp:sp modelId="{B97A0355-8E33-4CDB-9CD5-ABBD30397B36}">
      <dsp:nvSpPr>
        <dsp:cNvPr id="0" name=""/>
        <dsp:cNvSpPr/>
      </dsp:nvSpPr>
      <dsp:spPr>
        <a:xfrm>
          <a:off x="0" y="3306763"/>
          <a:ext cx="9982200" cy="158227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a:t>The matter is pending in the Hon'ble High Court of Delhi and the Company is of the view that such demand is not tenable and accordingly no provision has been made for this demand raised by DDA till 31 March 2016 in the books of accounts.</a:t>
          </a:r>
        </a:p>
      </dsp:txBody>
      <dsp:txXfrm>
        <a:off x="77240" y="3384003"/>
        <a:ext cx="9827720" cy="142779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B440E-DE5A-4BA8-AEB0-CFC14E37A628}">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Safe Harbor Statement</a:t>
          </a:r>
          <a:endParaRPr lang="en-US" sz="2800" kern="1200" dirty="0"/>
        </a:p>
      </dsp:txBody>
      <dsp:txXfrm>
        <a:off x="24651" y="24797"/>
        <a:ext cx="9914315" cy="45567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E6749-0FE4-4A7F-B95A-6906B4EEAF43}">
      <dsp:nvSpPr>
        <dsp:cNvPr id="0" name=""/>
        <dsp:cNvSpPr/>
      </dsp:nvSpPr>
      <dsp:spPr>
        <a:xfrm>
          <a:off x="0" y="129618"/>
          <a:ext cx="9753600" cy="15588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This presentation has been prepared by Indraprastha Gas Limited solely for providing information about the company.</a:t>
          </a:r>
        </a:p>
      </dsp:txBody>
      <dsp:txXfrm>
        <a:off x="76098" y="205716"/>
        <a:ext cx="9601404" cy="1406682"/>
      </dsp:txXfrm>
    </dsp:sp>
    <dsp:sp modelId="{4E5C8E1A-58AD-4301-B00E-E5AE3285F965}">
      <dsp:nvSpPr>
        <dsp:cNvPr id="0" name=""/>
        <dsp:cNvSpPr/>
      </dsp:nvSpPr>
      <dsp:spPr>
        <a:xfrm>
          <a:off x="0" y="2039960"/>
          <a:ext cx="9753600" cy="15588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dsp:txBody>
      <dsp:txXfrm>
        <a:off x="76098" y="2116058"/>
        <a:ext cx="9601404" cy="1406682"/>
      </dsp:txXfrm>
    </dsp:sp>
    <dsp:sp modelId="{29B5BAFB-5980-4A2D-9341-1E8BED029102}">
      <dsp:nvSpPr>
        <dsp:cNvPr id="0" name=""/>
        <dsp:cNvSpPr/>
      </dsp:nvSpPr>
      <dsp:spPr>
        <a:xfrm>
          <a:off x="0" y="3911985"/>
          <a:ext cx="9753600" cy="15588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The Company may alter, modify or otherwise change in any manner the content of this presentation, without obligation to notify any person of such revision or changes. </a:t>
          </a:r>
        </a:p>
      </dsp:txBody>
      <dsp:txXfrm>
        <a:off x="76098" y="3988083"/>
        <a:ext cx="9601404" cy="1406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7DC89-C751-4574-8987-B5BE944B4676}">
      <dsp:nvSpPr>
        <dsp:cNvPr id="0" name=""/>
        <dsp:cNvSpPr/>
      </dsp:nvSpPr>
      <dsp:spPr>
        <a:xfrm>
          <a:off x="0" y="457197"/>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IGL Board is fairly well diversified with ten members including two each from GAIL and BPCL, one from Govt. of Delhi and five independent directors.</a:t>
          </a:r>
        </a:p>
      </dsp:txBody>
      <dsp:txXfrm>
        <a:off x="46606" y="503803"/>
        <a:ext cx="9965187" cy="861507"/>
      </dsp:txXfrm>
    </dsp:sp>
    <dsp:sp modelId="{42F236E7-7ABC-44D7-93EA-C49B2CD7C0C5}">
      <dsp:nvSpPr>
        <dsp:cNvPr id="0" name=""/>
        <dsp:cNvSpPr/>
      </dsp:nvSpPr>
      <dsp:spPr>
        <a:xfrm>
          <a:off x="0" y="1830120"/>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The company is beneficiary of its strong parentage and gets significant support from GAIL and BPCL relating to operations and management.</a:t>
          </a:r>
        </a:p>
      </dsp:txBody>
      <dsp:txXfrm>
        <a:off x="46606" y="1876726"/>
        <a:ext cx="9965187" cy="861507"/>
      </dsp:txXfrm>
    </dsp:sp>
    <dsp:sp modelId="{5EEE1360-B1A2-43CC-BBDA-A36B867268CD}">
      <dsp:nvSpPr>
        <dsp:cNvPr id="0" name=""/>
        <dsp:cNvSpPr/>
      </dsp:nvSpPr>
      <dsp:spPr>
        <a:xfrm>
          <a:off x="0" y="3124201"/>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By virtue of the presence of Govt. of Delhi as a minority shareholder, the company gets support for speedy administrative approvals.</a:t>
          </a:r>
        </a:p>
      </dsp:txBody>
      <dsp:txXfrm>
        <a:off x="46606" y="3170807"/>
        <a:ext cx="9965187" cy="861507"/>
      </dsp:txXfrm>
    </dsp:sp>
    <dsp:sp modelId="{0DE91EAD-B055-4156-A443-2EFFD0A2D520}">
      <dsp:nvSpPr>
        <dsp:cNvPr id="0" name=""/>
        <dsp:cNvSpPr/>
      </dsp:nvSpPr>
      <dsp:spPr>
        <a:xfrm>
          <a:off x="0" y="4592339"/>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The company has highly qualified senior management personnel with several years of experience in Oil &amp; Gas sector.</a:t>
          </a:r>
        </a:p>
      </dsp:txBody>
      <dsp:txXfrm>
        <a:off x="46606" y="4638945"/>
        <a:ext cx="9965187"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0F635-6B6A-4B2B-A192-99C0F54CBFE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Areas of Operation</a:t>
          </a:r>
          <a:endParaRPr lang="en-US" sz="2800" kern="1200" dirty="0"/>
        </a:p>
      </dsp:txBody>
      <dsp:txXfrm>
        <a:off x="24651" y="24797"/>
        <a:ext cx="9990516" cy="455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162C9-6C1D-404C-B3A5-8D0C34063D88}">
      <dsp:nvSpPr>
        <dsp:cNvPr id="0" name=""/>
        <dsp:cNvSpPr/>
      </dsp:nvSpPr>
      <dsp:spPr>
        <a:xfrm>
          <a:off x="0" y="0"/>
          <a:ext cx="10210800" cy="190339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u="sng" kern="1200" dirty="0">
              <a:latin typeface="+mn-lt"/>
            </a:rPr>
            <a:t>Delhi</a:t>
          </a:r>
          <a:r>
            <a:rPr lang="en-US" sz="1600" b="1" kern="1200" dirty="0">
              <a:latin typeface="+mn-lt"/>
            </a:rPr>
            <a:t>: </a:t>
          </a:r>
          <a:r>
            <a:rPr lang="en-US" sz="1600" kern="1200" dirty="0">
              <a:latin typeface="+mn-lt"/>
            </a:rPr>
            <a:t>National capital of India has huge demand potential:</a:t>
          </a:r>
        </a:p>
        <a:p>
          <a:pPr lvl="0" algn="just" defTabSz="711200" rtl="0">
            <a:lnSpc>
              <a:spcPct val="90000"/>
            </a:lnSpc>
            <a:spcBef>
              <a:spcPct val="0"/>
            </a:spcBef>
            <a:spcAft>
              <a:spcPct val="35000"/>
            </a:spcAft>
          </a:pPr>
          <a:r>
            <a:rPr lang="en-US" sz="1600" kern="1200" dirty="0">
              <a:latin typeface="+mn-lt"/>
            </a:rPr>
            <a:t>   - Where public transport vehicles have to necessarily run on CNG in view of the directions of the Hon. Supreme Court </a:t>
          </a:r>
        </a:p>
        <a:p>
          <a:pPr lvl="0" algn="just" defTabSz="711200" rtl="0">
            <a:lnSpc>
              <a:spcPct val="90000"/>
            </a:lnSpc>
            <a:spcBef>
              <a:spcPct val="0"/>
            </a:spcBef>
            <a:spcAft>
              <a:spcPct val="35000"/>
            </a:spcAft>
          </a:pPr>
          <a:r>
            <a:rPr lang="en-US" sz="1600" kern="1200" dirty="0">
              <a:latin typeface="+mn-lt"/>
            </a:rPr>
            <a:t>      of India. However in recent times the government is promoting EV.</a:t>
          </a:r>
        </a:p>
        <a:p>
          <a:pPr lvl="0" algn="l" defTabSz="711200" rtl="0">
            <a:lnSpc>
              <a:spcPct val="90000"/>
            </a:lnSpc>
            <a:spcBef>
              <a:spcPct val="0"/>
            </a:spcBef>
            <a:spcAft>
              <a:spcPct val="35000"/>
            </a:spcAft>
          </a:pPr>
          <a:r>
            <a:rPr lang="en-US" sz="1600" kern="1200" dirty="0">
              <a:latin typeface="+mn-lt"/>
            </a:rPr>
            <a:t>   - Has the highest number of private cars compared to any other city of India.</a:t>
          </a:r>
        </a:p>
        <a:p>
          <a:pPr lvl="0" algn="l" defTabSz="711200" rtl="0">
            <a:lnSpc>
              <a:spcPct val="90000"/>
            </a:lnSpc>
            <a:spcBef>
              <a:spcPct val="0"/>
            </a:spcBef>
            <a:spcAft>
              <a:spcPct val="35000"/>
            </a:spcAft>
          </a:pPr>
          <a:r>
            <a:rPr lang="en-US" sz="1600" kern="1200" dirty="0">
              <a:latin typeface="+mn-lt"/>
            </a:rPr>
            <a:t>   - Thickly populated having large number of residential &amp; commercial complexes and hospitals etc.</a:t>
          </a:r>
        </a:p>
      </dsp:txBody>
      <dsp:txXfrm>
        <a:off x="92916" y="92916"/>
        <a:ext cx="10024968" cy="1717561"/>
      </dsp:txXfrm>
    </dsp:sp>
    <dsp:sp modelId="{6E6CB352-8EE6-40ED-A993-DE650B9F470D}">
      <dsp:nvSpPr>
        <dsp:cNvPr id="0" name=""/>
        <dsp:cNvSpPr/>
      </dsp:nvSpPr>
      <dsp:spPr>
        <a:xfrm>
          <a:off x="0" y="1923604"/>
          <a:ext cx="102108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193" tIns="20320" rIns="113792" bIns="20320" numCol="1" spcCol="1270" anchor="t" anchorCtr="0">
          <a:noAutofit/>
        </a:bodyPr>
        <a:lstStyle/>
        <a:p>
          <a:pPr marL="171450" lvl="1" indent="-171450" algn="l" defTabSz="711200" rtl="0">
            <a:lnSpc>
              <a:spcPct val="90000"/>
            </a:lnSpc>
            <a:spcBef>
              <a:spcPct val="0"/>
            </a:spcBef>
            <a:spcAft>
              <a:spcPct val="20000"/>
            </a:spcAft>
            <a:buChar char="••"/>
          </a:pPr>
          <a:endParaRPr lang="en-US" sz="1600" kern="1200" dirty="0"/>
        </a:p>
      </dsp:txBody>
      <dsp:txXfrm>
        <a:off x="0" y="1923604"/>
        <a:ext cx="10210800" cy="778320"/>
      </dsp:txXfrm>
    </dsp:sp>
    <dsp:sp modelId="{79363003-228C-4B12-B68D-3B467F8B6469}">
      <dsp:nvSpPr>
        <dsp:cNvPr id="0" name=""/>
        <dsp:cNvSpPr/>
      </dsp:nvSpPr>
      <dsp:spPr>
        <a:xfrm>
          <a:off x="0" y="2330344"/>
          <a:ext cx="10210800" cy="85256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err="1"/>
            <a:t>Gautam</a:t>
          </a:r>
          <a:r>
            <a:rPr lang="en-US" sz="1600" b="1" u="sng" kern="1200" dirty="0"/>
            <a:t> </a:t>
          </a:r>
          <a:r>
            <a:rPr lang="en-US" sz="1600" b="1" u="sng" kern="1200" dirty="0" err="1"/>
            <a:t>Budh</a:t>
          </a:r>
          <a:r>
            <a:rPr lang="en-US" sz="1600" b="1" u="sng" kern="1200" dirty="0"/>
            <a:t> Nagar (Noida &amp; Greater Noida)</a:t>
          </a:r>
          <a:r>
            <a:rPr lang="en-US" sz="1600" b="1" kern="1200" dirty="0"/>
            <a:t>: </a:t>
          </a:r>
          <a:r>
            <a:rPr lang="en-US" sz="1600" kern="1200" dirty="0"/>
            <a:t>Most advanced cities of state of Uttar Pradesh having huge potential for CNG, PNG-Residential and commercial volumes.</a:t>
          </a:r>
        </a:p>
      </dsp:txBody>
      <dsp:txXfrm>
        <a:off x="41619" y="2371963"/>
        <a:ext cx="10127562" cy="769326"/>
      </dsp:txXfrm>
    </dsp:sp>
    <dsp:sp modelId="{ADE4B6FE-01CC-4705-9562-05905020E862}">
      <dsp:nvSpPr>
        <dsp:cNvPr id="0" name=""/>
        <dsp:cNvSpPr/>
      </dsp:nvSpPr>
      <dsp:spPr>
        <a:xfrm>
          <a:off x="0" y="3385454"/>
          <a:ext cx="10210800" cy="78034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Ghaziabad</a:t>
          </a:r>
          <a:r>
            <a:rPr lang="en-US" sz="1600" b="1" kern="1200" dirty="0"/>
            <a:t>: </a:t>
          </a:r>
          <a:r>
            <a:rPr lang="en-US" sz="1600" kern="1200" dirty="0"/>
            <a:t>Residential cum Industrial town of Uttar Pradesh having huge potential demand for PNG Residential, Commercial and Industrial. PNGRB has recently clarified that the GA of Ghaziabad includes Ghaziabad and Hapur Districts. </a:t>
          </a:r>
        </a:p>
      </dsp:txBody>
      <dsp:txXfrm>
        <a:off x="38093" y="3423547"/>
        <a:ext cx="10134614" cy="704161"/>
      </dsp:txXfrm>
    </dsp:sp>
    <dsp:sp modelId="{33E17150-F43E-45D7-A99A-83EEC1A2A9F1}">
      <dsp:nvSpPr>
        <dsp:cNvPr id="0" name=""/>
        <dsp:cNvSpPr/>
      </dsp:nvSpPr>
      <dsp:spPr>
        <a:xfrm>
          <a:off x="0" y="4349500"/>
          <a:ext cx="10210800" cy="77709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Rewari, Dharuhera &amp; Bawal</a:t>
          </a:r>
          <a:r>
            <a:rPr lang="en-US" sz="1600" b="1" kern="1200" dirty="0"/>
            <a:t>: </a:t>
          </a:r>
          <a:r>
            <a:rPr lang="en-US" sz="1600" kern="1200" dirty="0"/>
            <a:t>IGL was authorized for </a:t>
          </a:r>
          <a:r>
            <a:rPr lang="en-US" sz="1600" kern="1200" dirty="0" err="1"/>
            <a:t>Rewari</a:t>
          </a:r>
          <a:r>
            <a:rPr lang="en-US" sz="1600" kern="1200" dirty="0"/>
            <a:t> geographical area in the 6</a:t>
          </a:r>
          <a:r>
            <a:rPr lang="en-US" sz="1600" kern="1200" baseline="30000" dirty="0"/>
            <a:t>th</a:t>
          </a:r>
          <a:r>
            <a:rPr lang="en-US" sz="1600" kern="1200" dirty="0"/>
            <a:t> round of bidding by PNGRB. IGL has commissioned forty </a:t>
          </a:r>
          <a:r>
            <a:rPr lang="en-US" sz="1600" kern="1200" dirty="0" smtClean="0"/>
            <a:t>eight </a:t>
          </a:r>
          <a:r>
            <a:rPr lang="en-US" sz="1600" kern="1200" dirty="0"/>
            <a:t>CNG stations in the GA and started sale of PNG to Domestic households. </a:t>
          </a:r>
          <a:r>
            <a:rPr lang="en-US" sz="1600" kern="1200" dirty="0" err="1"/>
            <a:t>Bawal</a:t>
          </a:r>
          <a:r>
            <a:rPr lang="en-US" sz="1600" kern="1200" dirty="0"/>
            <a:t> being an Industrial town of Haryana having huge potential demand for Industrial PNG.</a:t>
          </a:r>
        </a:p>
      </dsp:txBody>
      <dsp:txXfrm>
        <a:off x="37935" y="4387435"/>
        <a:ext cx="10134930" cy="701222"/>
      </dsp:txXfrm>
    </dsp:sp>
    <dsp:sp modelId="{B8402668-7250-4769-B580-5C69D9129637}">
      <dsp:nvSpPr>
        <dsp:cNvPr id="0" name=""/>
        <dsp:cNvSpPr/>
      </dsp:nvSpPr>
      <dsp:spPr>
        <a:xfrm>
          <a:off x="0" y="5313528"/>
          <a:ext cx="10210800" cy="60154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u="sng" kern="1200" dirty="0" err="1"/>
            <a:t>Karnal</a:t>
          </a:r>
          <a:r>
            <a:rPr lang="en-US" sz="1600" b="1" kern="1200" dirty="0"/>
            <a:t>: </a:t>
          </a:r>
          <a:r>
            <a:rPr lang="en-US" sz="1600" kern="1200" dirty="0"/>
            <a:t>IGL was authorized for </a:t>
          </a:r>
          <a:r>
            <a:rPr lang="en-US" sz="1600" kern="1200" dirty="0" err="1"/>
            <a:t>Karnal</a:t>
          </a:r>
          <a:r>
            <a:rPr lang="en-US" sz="1600" kern="1200" dirty="0"/>
            <a:t> geographical area in the 8</a:t>
          </a:r>
          <a:r>
            <a:rPr lang="en-US" sz="1600" kern="1200" baseline="30000" dirty="0"/>
            <a:t>th</a:t>
          </a:r>
          <a:r>
            <a:rPr lang="en-US" sz="1600" kern="1200" dirty="0"/>
            <a:t> round of bidding by PNGRB.  IGL has commissioned </a:t>
          </a:r>
          <a:r>
            <a:rPr lang="en-US" sz="1600" kern="1200" dirty="0" smtClean="0"/>
            <a:t>thirty </a:t>
          </a:r>
          <a:r>
            <a:rPr lang="en-US" sz="1600" kern="1200" dirty="0"/>
            <a:t>CNG stations in Karnal GA. CNG &amp; PNG sale has started.</a:t>
          </a:r>
        </a:p>
      </dsp:txBody>
      <dsp:txXfrm>
        <a:off x="29365" y="5342893"/>
        <a:ext cx="10152070" cy="542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21E3-A5A6-4485-8BAE-6419D34ED620}">
      <dsp:nvSpPr>
        <dsp:cNvPr id="0" name=""/>
        <dsp:cNvSpPr/>
      </dsp:nvSpPr>
      <dsp:spPr>
        <a:xfrm>
          <a:off x="0" y="0"/>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Area of Operation</a:t>
          </a:r>
          <a:endParaRPr lang="en-US" sz="2800" kern="1200" dirty="0"/>
        </a:p>
      </dsp:txBody>
      <dsp:txXfrm>
        <a:off x="24651" y="24651"/>
        <a:ext cx="9990516" cy="455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F0FB6-7C8D-407C-A1BF-5367184692B2}">
      <dsp:nvSpPr>
        <dsp:cNvPr id="0" name=""/>
        <dsp:cNvSpPr/>
      </dsp:nvSpPr>
      <dsp:spPr>
        <a:xfrm>
          <a:off x="0" y="713382"/>
          <a:ext cx="10287000" cy="81936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Meerut, Muzaffarnagar &amp; </a:t>
          </a:r>
          <a:r>
            <a:rPr lang="en-US" sz="1600" b="1" u="sng" kern="1200" dirty="0" err="1"/>
            <a:t>Shamli</a:t>
          </a:r>
          <a:r>
            <a:rPr lang="en-US" sz="1600" kern="1200" dirty="0"/>
            <a:t>: IGL has been authorized for Meerut (Except area already authorized), Muzaffarnagar &amp; </a:t>
          </a:r>
          <a:r>
            <a:rPr lang="en-US" sz="1600" kern="1200" dirty="0" err="1"/>
            <a:t>Shamli</a:t>
          </a:r>
          <a:r>
            <a:rPr lang="en-US" sz="1600" kern="1200" dirty="0"/>
            <a:t> geographical area in the 9</a:t>
          </a:r>
          <a:r>
            <a:rPr lang="en-US" sz="1600" kern="1200" baseline="30000" dirty="0"/>
            <a:t>th</a:t>
          </a:r>
          <a:r>
            <a:rPr lang="en-US" sz="1600" kern="1200" dirty="0"/>
            <a:t> round of bidding by PNGRB in which IGL has commissioned </a:t>
          </a:r>
          <a:r>
            <a:rPr lang="en-US" sz="1600" kern="1200" dirty="0" smtClean="0"/>
            <a:t>forty four </a:t>
          </a:r>
          <a:r>
            <a:rPr lang="en-US" sz="1600" kern="1200" dirty="0"/>
            <a:t>CNG stations and started sale of PNG to Domestic households and commercial customers.</a:t>
          </a:r>
        </a:p>
      </dsp:txBody>
      <dsp:txXfrm>
        <a:off x="39998" y="753380"/>
        <a:ext cx="10207004" cy="739370"/>
      </dsp:txXfrm>
    </dsp:sp>
    <dsp:sp modelId="{C88B41F2-DA87-476E-AAB0-84AA825BD432}">
      <dsp:nvSpPr>
        <dsp:cNvPr id="0" name=""/>
        <dsp:cNvSpPr/>
      </dsp:nvSpPr>
      <dsp:spPr>
        <a:xfrm>
          <a:off x="0" y="1958358"/>
          <a:ext cx="10287000" cy="1198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Gurugram</a:t>
          </a:r>
          <a:r>
            <a:rPr lang="en-US" sz="1600" b="1" kern="1200" dirty="0"/>
            <a:t>:</a:t>
          </a:r>
          <a:r>
            <a:rPr lang="en-US" sz="1600" kern="1200" dirty="0"/>
            <a:t> IGL is also laying infrastructure in Gurugram.  </a:t>
          </a:r>
          <a:r>
            <a:rPr lang="en-US" sz="1600" kern="1200" dirty="0">
              <a:solidFill>
                <a:schemeClr val="tx1"/>
              </a:solidFill>
            </a:rPr>
            <a:t>The permission has been given for the area between west side of Sohna Road and NH 8 in Gurugram district.</a:t>
          </a:r>
          <a:r>
            <a:rPr lang="en-US" sz="1600" kern="1200" dirty="0"/>
            <a:t>	  IGL has commissioned twenty </a:t>
          </a:r>
          <a:r>
            <a:rPr lang="en-US" sz="1600" kern="1200" dirty="0" smtClean="0"/>
            <a:t>seven </a:t>
          </a:r>
          <a:r>
            <a:rPr lang="en-US" sz="1600" kern="1200" dirty="0"/>
            <a:t>CNG stations in the GA.</a:t>
          </a:r>
        </a:p>
        <a:p>
          <a:pPr lvl="0" algn="l" defTabSz="711200" rtl="0">
            <a:lnSpc>
              <a:spcPct val="90000"/>
            </a:lnSpc>
            <a:spcBef>
              <a:spcPct val="0"/>
            </a:spcBef>
            <a:spcAft>
              <a:spcPct val="35000"/>
            </a:spcAft>
          </a:pPr>
          <a:r>
            <a:rPr lang="en-US" sz="1600" kern="1200" dirty="0"/>
            <a:t>Dispute regarding license to operate in the entire Gurugram is subjudice.</a:t>
          </a:r>
        </a:p>
      </dsp:txBody>
      <dsp:txXfrm>
        <a:off x="58485" y="2016843"/>
        <a:ext cx="10170030" cy="1081110"/>
      </dsp:txXfrm>
    </dsp:sp>
    <dsp:sp modelId="{1149D9C5-4F6C-47A3-A3A1-9806ED869DD8}">
      <dsp:nvSpPr>
        <dsp:cNvPr id="0" name=""/>
        <dsp:cNvSpPr/>
      </dsp:nvSpPr>
      <dsp:spPr>
        <a:xfrm>
          <a:off x="0" y="3334909"/>
          <a:ext cx="10287000" cy="9554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err="1"/>
            <a:t>Kaithal</a:t>
          </a:r>
          <a:r>
            <a:rPr lang="en-US" sz="1600" b="1" u="sng" kern="1200" dirty="0"/>
            <a:t>; Kanpur, </a:t>
          </a:r>
          <a:r>
            <a:rPr lang="en-US" sz="1600" b="1" u="sng" kern="1200" dirty="0" err="1"/>
            <a:t>Fatehpur</a:t>
          </a:r>
          <a:r>
            <a:rPr lang="en-US" sz="1600" b="1" u="sng" kern="1200" dirty="0"/>
            <a:t> &amp; </a:t>
          </a:r>
          <a:r>
            <a:rPr lang="en-US" sz="1600" b="1" u="sng" kern="1200" dirty="0" err="1"/>
            <a:t>Hamirpur</a:t>
          </a:r>
          <a:r>
            <a:rPr lang="en-US" sz="1600" b="1" u="sng" kern="1200" dirty="0"/>
            <a:t>; and Ajmer, </a:t>
          </a:r>
          <a:r>
            <a:rPr lang="en-US" sz="1600" b="1" u="sng" kern="1200" dirty="0" err="1"/>
            <a:t>Pali</a:t>
          </a:r>
          <a:r>
            <a:rPr lang="en-US" sz="1600" b="1" u="sng" kern="1200" dirty="0"/>
            <a:t> &amp; </a:t>
          </a:r>
          <a:r>
            <a:rPr lang="en-US" sz="1600" b="1" u="sng" kern="1200" dirty="0" err="1"/>
            <a:t>Rajsamand</a:t>
          </a:r>
          <a:r>
            <a:rPr lang="en-US" sz="1600" b="1" u="sng" kern="1200" dirty="0"/>
            <a:t>:</a:t>
          </a:r>
          <a:r>
            <a:rPr lang="en-US" sz="1600" kern="1200" dirty="0"/>
            <a:t>  IGL has been authorized for </a:t>
          </a:r>
          <a:r>
            <a:rPr lang="en-US" sz="1600" kern="1200" dirty="0" err="1"/>
            <a:t>Kaithal</a:t>
          </a:r>
          <a:r>
            <a:rPr lang="en-US" sz="1600" kern="1200" dirty="0"/>
            <a:t>; Kanpur (Except area already authorized), </a:t>
          </a:r>
          <a:r>
            <a:rPr lang="en-US" sz="1600" kern="1200" dirty="0" err="1"/>
            <a:t>Fatehpur</a:t>
          </a:r>
          <a:r>
            <a:rPr lang="en-US" sz="1600" kern="1200" dirty="0"/>
            <a:t> &amp; </a:t>
          </a:r>
          <a:r>
            <a:rPr lang="en-US" sz="1600" kern="1200" dirty="0" err="1"/>
            <a:t>Hamirpur</a:t>
          </a:r>
          <a:r>
            <a:rPr lang="en-US" sz="1600" kern="1200" dirty="0"/>
            <a:t>; and Ajmer, </a:t>
          </a:r>
          <a:r>
            <a:rPr lang="en-US" sz="1600" kern="1200" dirty="0" err="1"/>
            <a:t>Pali</a:t>
          </a:r>
          <a:r>
            <a:rPr lang="en-US" sz="1600" kern="1200" dirty="0"/>
            <a:t> &amp; </a:t>
          </a:r>
          <a:r>
            <a:rPr lang="en-US" sz="1600" kern="1200" dirty="0" err="1"/>
            <a:t>Rajsamand</a:t>
          </a:r>
          <a:r>
            <a:rPr lang="en-US" sz="1600" kern="1200" dirty="0"/>
            <a:t> areas in the 10</a:t>
          </a:r>
          <a:r>
            <a:rPr lang="en-US" sz="1600" kern="1200" baseline="30000" dirty="0"/>
            <a:t>th</a:t>
          </a:r>
          <a:r>
            <a:rPr lang="en-US" sz="1600" kern="1200" dirty="0"/>
            <a:t> round of bidding by PNGRB. IGL has commissioned </a:t>
          </a:r>
          <a:r>
            <a:rPr lang="en-US" sz="1600" kern="1200" dirty="0" smtClean="0"/>
            <a:t>fifteen, </a:t>
          </a:r>
          <a:r>
            <a:rPr lang="en-US" sz="1600" kern="1200" dirty="0"/>
            <a:t>twenty </a:t>
          </a:r>
          <a:r>
            <a:rPr lang="en-US" sz="1600" kern="1200" dirty="0" smtClean="0"/>
            <a:t>five </a:t>
          </a:r>
          <a:r>
            <a:rPr lang="en-US" sz="1600" kern="1200" dirty="0"/>
            <a:t>and </a:t>
          </a:r>
          <a:r>
            <a:rPr lang="en-US" sz="1600" kern="1200" dirty="0" smtClean="0"/>
            <a:t>eighty one </a:t>
          </a:r>
          <a:r>
            <a:rPr lang="en-US" sz="1600" kern="1200" dirty="0"/>
            <a:t>CNG stations in three GAs respectively. PNG Domestic sale has started in Kanpur; Ajmer &amp; </a:t>
          </a:r>
          <a:r>
            <a:rPr lang="en-US" sz="1600" kern="1200" dirty="0" err="1"/>
            <a:t>Pali</a:t>
          </a:r>
          <a:r>
            <a:rPr lang="en-US" sz="1600" kern="1200" dirty="0"/>
            <a:t>.</a:t>
          </a:r>
        </a:p>
      </dsp:txBody>
      <dsp:txXfrm>
        <a:off x="46640" y="3381549"/>
        <a:ext cx="10193720" cy="862140"/>
      </dsp:txXfrm>
    </dsp:sp>
    <dsp:sp modelId="{26C846DB-C39E-49F9-8BEE-0977BBCDE7CD}">
      <dsp:nvSpPr>
        <dsp:cNvPr id="0" name=""/>
        <dsp:cNvSpPr/>
      </dsp:nvSpPr>
      <dsp:spPr>
        <a:xfrm>
          <a:off x="0" y="4727131"/>
          <a:ext cx="10287000" cy="78024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u="sng" kern="1200" dirty="0"/>
            <a:t>Banda, </a:t>
          </a:r>
          <a:r>
            <a:rPr lang="en-US" sz="1600" b="1" u="sng" kern="1200" dirty="0" err="1"/>
            <a:t>Chitrakoot</a:t>
          </a:r>
          <a:r>
            <a:rPr lang="en-US" sz="1600" b="1" u="sng" kern="1200" dirty="0"/>
            <a:t> &amp; </a:t>
          </a:r>
          <a:r>
            <a:rPr lang="en-US" sz="1600" b="1" u="sng" kern="1200" dirty="0" err="1"/>
            <a:t>Mahoba</a:t>
          </a:r>
          <a:r>
            <a:rPr lang="en-US" sz="1600" b="1" u="sng" kern="1200" dirty="0"/>
            <a:t>:</a:t>
          </a:r>
          <a:r>
            <a:rPr lang="en-US" sz="1600" kern="1200" dirty="0"/>
            <a:t>  IGL has been authorized for Banda, </a:t>
          </a:r>
          <a:r>
            <a:rPr lang="en-US" sz="1600" kern="1200" dirty="0" err="1"/>
            <a:t>Chitrakoot</a:t>
          </a:r>
          <a:r>
            <a:rPr lang="en-US" sz="1600" kern="1200" dirty="0"/>
            <a:t> &amp; </a:t>
          </a:r>
          <a:r>
            <a:rPr lang="en-US" sz="1600" kern="1200" dirty="0" err="1"/>
            <a:t>Mahoba</a:t>
          </a:r>
          <a:r>
            <a:rPr lang="en-US" sz="1600" kern="1200" dirty="0"/>
            <a:t> in the 11</a:t>
          </a:r>
          <a:r>
            <a:rPr lang="en-US" sz="1600" kern="1200" baseline="30000" dirty="0"/>
            <a:t>th</a:t>
          </a:r>
          <a:r>
            <a:rPr lang="en-US" sz="1600" kern="1200" dirty="0"/>
            <a:t> round of bidding by PNGRB. IGL has commissioned </a:t>
          </a:r>
          <a:r>
            <a:rPr lang="en-US" sz="1600" kern="1200" dirty="0" smtClean="0"/>
            <a:t>thirty one CNG </a:t>
          </a:r>
          <a:r>
            <a:rPr lang="en-US" sz="1600" kern="1200" dirty="0"/>
            <a:t>station in GA. Sale of PNG to Domestic household also started.</a:t>
          </a:r>
        </a:p>
      </dsp:txBody>
      <dsp:txXfrm>
        <a:off x="38089" y="4765220"/>
        <a:ext cx="10210822" cy="7040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0.01274</cdr:y>
    </cdr:from>
    <cdr:to>
      <cdr:x>0.72727</cdr:x>
      <cdr:y>0.11947</cdr:y>
    </cdr:to>
    <cdr:sp macro="" textlink="">
      <cdr:nvSpPr>
        <cdr:cNvPr id="2" name="TextBox 1"/>
        <cdr:cNvSpPr txBox="1"/>
      </cdr:nvSpPr>
      <cdr:spPr>
        <a:xfrm xmlns:a="http://schemas.openxmlformats.org/drawingml/2006/main">
          <a:off x="3200382" y="36383"/>
          <a:ext cx="457204" cy="304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848</a:t>
          </a:r>
          <a:endParaRPr lang="en-IN" sz="1200" dirty="0"/>
        </a:p>
      </cdr:txBody>
    </cdr:sp>
  </cdr:relSizeAnchor>
</c:userShapes>
</file>

<file path=ppt/drawings/drawing10.xml><?xml version="1.0" encoding="utf-8"?>
<c:userShapes xmlns:c="http://schemas.openxmlformats.org/drawingml/2006/chart">
  <cdr:relSizeAnchor xmlns:cdr="http://schemas.openxmlformats.org/drawingml/2006/chartDrawing">
    <cdr:from>
      <cdr:x>0.78226</cdr:x>
      <cdr:y>0.00806</cdr:y>
    </cdr:from>
    <cdr:to>
      <cdr:x>0.85062</cdr:x>
      <cdr:y>0.17065</cdr:y>
    </cdr:to>
    <cdr:sp macro="" textlink="">
      <cdr:nvSpPr>
        <cdr:cNvPr id="2" name="TextBox 1"/>
        <cdr:cNvSpPr txBox="1"/>
      </cdr:nvSpPr>
      <cdr:spPr>
        <a:xfrm xmlns:a="http://schemas.openxmlformats.org/drawingml/2006/main">
          <a:off x="7848566" y="24653"/>
          <a:ext cx="685869" cy="497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31.75</a:t>
          </a:r>
          <a:endParaRPr lang="en-IN" sz="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0.78799</cdr:x>
      <cdr:y>0</cdr:y>
    </cdr:from>
    <cdr:to>
      <cdr:x>0.86461</cdr:x>
      <cdr:y>0.13979</cdr:y>
    </cdr:to>
    <cdr:sp macro="" textlink="">
      <cdr:nvSpPr>
        <cdr:cNvPr id="2" name="TextBox 1"/>
        <cdr:cNvSpPr txBox="1"/>
      </cdr:nvSpPr>
      <cdr:spPr>
        <a:xfrm xmlns:a="http://schemas.openxmlformats.org/drawingml/2006/main">
          <a:off x="7836273" y="0"/>
          <a:ext cx="761985" cy="449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12567</a:t>
          </a:r>
          <a:endParaRPr lang="en-IN" sz="1200" dirty="0"/>
        </a:p>
      </cdr:txBody>
    </cdr:sp>
  </cdr:relSizeAnchor>
</c:userShapes>
</file>

<file path=ppt/drawings/drawing12.xml><?xml version="1.0" encoding="utf-8"?>
<c:userShapes xmlns:c="http://schemas.openxmlformats.org/drawingml/2006/chart">
  <cdr:relSizeAnchor xmlns:cdr="http://schemas.openxmlformats.org/drawingml/2006/chartDrawing">
    <cdr:from>
      <cdr:x>0.76056</cdr:x>
      <cdr:y>0</cdr:y>
    </cdr:from>
    <cdr:to>
      <cdr:x>0.91549</cdr:x>
      <cdr:y>0.16397</cdr:y>
    </cdr:to>
    <cdr:sp macro="" textlink="">
      <cdr:nvSpPr>
        <cdr:cNvPr id="2" name="TextBox 1"/>
        <cdr:cNvSpPr txBox="1"/>
      </cdr:nvSpPr>
      <cdr:spPr>
        <a:xfrm xmlns:a="http://schemas.openxmlformats.org/drawingml/2006/main">
          <a:off x="4114782" y="0"/>
          <a:ext cx="838218" cy="457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2478</a:t>
          </a:r>
          <a:endParaRPr lang="en-IN" sz="1200" dirty="0"/>
        </a:p>
      </cdr:txBody>
    </cdr:sp>
  </cdr:relSizeAnchor>
</c:userShapes>
</file>

<file path=ppt/drawings/drawing13.xml><?xml version="1.0" encoding="utf-8"?>
<c:userShapes xmlns:c="http://schemas.openxmlformats.org/drawingml/2006/chart">
  <cdr:relSizeAnchor xmlns:cdr="http://schemas.openxmlformats.org/drawingml/2006/chartDrawing">
    <cdr:from>
      <cdr:x>0.77389</cdr:x>
      <cdr:y>0</cdr:y>
    </cdr:from>
    <cdr:to>
      <cdr:x>0.90108</cdr:x>
      <cdr:y>0.16397</cdr:y>
    </cdr:to>
    <cdr:sp macro="" textlink="">
      <cdr:nvSpPr>
        <cdr:cNvPr id="2" name="TextBox 1"/>
        <cdr:cNvSpPr txBox="1"/>
      </cdr:nvSpPr>
      <cdr:spPr>
        <a:xfrm xmlns:a="http://schemas.openxmlformats.org/drawingml/2006/main">
          <a:off x="4172817" y="0"/>
          <a:ext cx="685809" cy="457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28660</a:t>
          </a:r>
          <a:endParaRPr lang="en-IN" sz="1200" dirty="0"/>
        </a:p>
      </cdr:txBody>
    </cdr:sp>
  </cdr:relSizeAnchor>
</c:userShapes>
</file>

<file path=ppt/drawings/drawing14.xml><?xml version="1.0" encoding="utf-8"?>
<c:userShapes xmlns:c="http://schemas.openxmlformats.org/drawingml/2006/chart">
  <cdr:relSizeAnchor xmlns:cdr="http://schemas.openxmlformats.org/drawingml/2006/chartDrawing">
    <cdr:from>
      <cdr:x>0.78125</cdr:x>
      <cdr:y>0.06011</cdr:y>
    </cdr:from>
    <cdr:to>
      <cdr:x>0.86458</cdr:x>
      <cdr:y>0.17197</cdr:y>
    </cdr:to>
    <cdr:sp macro="" textlink="">
      <cdr:nvSpPr>
        <cdr:cNvPr id="2" name="TextBox 1"/>
        <cdr:cNvSpPr txBox="1"/>
      </cdr:nvSpPr>
      <cdr:spPr>
        <a:xfrm xmlns:a="http://schemas.openxmlformats.org/drawingml/2006/main">
          <a:off x="5715000" y="210714"/>
          <a:ext cx="609576" cy="392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200" dirty="0" smtClean="0"/>
            <a:t>31138</a:t>
          </a:r>
          <a:endParaRPr lang="en-IN" sz="1200" dirty="0"/>
        </a:p>
      </cdr:txBody>
    </cdr:sp>
  </cdr:relSizeAnchor>
</c:userShapes>
</file>

<file path=ppt/drawings/drawing15.xml><?xml version="1.0" encoding="utf-8"?>
<c:userShapes xmlns:c="http://schemas.openxmlformats.org/drawingml/2006/chart">
  <cdr:relSizeAnchor xmlns:cdr="http://schemas.openxmlformats.org/drawingml/2006/chartDrawing">
    <cdr:from>
      <cdr:x>0.73332</cdr:x>
      <cdr:y>0.35357</cdr:y>
    </cdr:from>
    <cdr:to>
      <cdr:x>0.86968</cdr:x>
      <cdr:y>0.74381</cdr:y>
    </cdr:to>
    <cdr:sp macro="" textlink="">
      <cdr:nvSpPr>
        <cdr:cNvPr id="2" name="TextBox 1"/>
        <cdr:cNvSpPr txBox="1"/>
      </cdr:nvSpPr>
      <cdr:spPr>
        <a:xfrm xmlns:a="http://schemas.openxmlformats.org/drawingml/2006/main">
          <a:off x="3688024" y="1104617"/>
          <a:ext cx="685782" cy="1219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  8749</a:t>
          </a:r>
          <a:endParaRPr lang="en-IN" sz="1200" dirty="0"/>
        </a:p>
      </cdr:txBody>
    </cdr:sp>
  </cdr:relSizeAnchor>
</c:userShapes>
</file>

<file path=ppt/drawings/drawing16.xml><?xml version="1.0" encoding="utf-8"?>
<c:userShapes xmlns:c="http://schemas.openxmlformats.org/drawingml/2006/chart">
  <cdr:relSizeAnchor xmlns:cdr="http://schemas.openxmlformats.org/drawingml/2006/chartDrawing">
    <cdr:from>
      <cdr:x>0.76988</cdr:x>
      <cdr:y>0.26202</cdr:y>
    </cdr:from>
    <cdr:to>
      <cdr:x>0.87056</cdr:x>
      <cdr:y>0.45647</cdr:y>
    </cdr:to>
    <cdr:sp macro="" textlink="">
      <cdr:nvSpPr>
        <cdr:cNvPr id="2" name="TextBox 1"/>
        <cdr:cNvSpPr txBox="1"/>
      </cdr:nvSpPr>
      <cdr:spPr>
        <a:xfrm xmlns:a="http://schemas.openxmlformats.org/drawingml/2006/main" rot="10800000" flipV="1">
          <a:off x="4078874" y="718773"/>
          <a:ext cx="533409" cy="533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5</a:t>
          </a:r>
          <a:endParaRPr lang="en-IN" sz="1200" dirty="0"/>
        </a:p>
      </cdr:txBody>
    </cdr:sp>
  </cdr:relSizeAnchor>
</c:userShapes>
</file>

<file path=ppt/drawings/drawing17.xml><?xml version="1.0" encoding="utf-8"?>
<c:userShapes xmlns:c="http://schemas.openxmlformats.org/drawingml/2006/chart">
  <cdr:relSizeAnchor xmlns:cdr="http://schemas.openxmlformats.org/drawingml/2006/chartDrawing">
    <cdr:from>
      <cdr:x>0.77013</cdr:x>
      <cdr:y>0</cdr:y>
    </cdr:from>
    <cdr:to>
      <cdr:x>0.86859</cdr:x>
      <cdr:y>0.12731</cdr:y>
    </cdr:to>
    <cdr:sp macro="" textlink="">
      <cdr:nvSpPr>
        <cdr:cNvPr id="2" name="TextBox 1"/>
        <cdr:cNvSpPr txBox="1"/>
      </cdr:nvSpPr>
      <cdr:spPr>
        <a:xfrm xmlns:a="http://schemas.openxmlformats.org/drawingml/2006/main">
          <a:off x="4171967" y="0"/>
          <a:ext cx="533380" cy="357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70</a:t>
          </a:r>
          <a:endParaRPr lang="en-IN"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0.75849</cdr:x>
      <cdr:y>0.4463</cdr:y>
    </cdr:from>
    <cdr:to>
      <cdr:x>0.84905</cdr:x>
      <cdr:y>0.50816</cdr:y>
    </cdr:to>
    <cdr:sp macro="" textlink="">
      <cdr:nvSpPr>
        <cdr:cNvPr id="2" name="TextBox 1"/>
        <cdr:cNvSpPr txBox="1"/>
      </cdr:nvSpPr>
      <cdr:spPr>
        <a:xfrm xmlns:a="http://schemas.openxmlformats.org/drawingml/2006/main">
          <a:off x="3828949" y="1156269"/>
          <a:ext cx="457200" cy="160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0.63773</cdr:x>
      <cdr:y>3.85981E-7</cdr:y>
    </cdr:from>
    <cdr:to>
      <cdr:x>0.74339</cdr:x>
      <cdr:y>0.10466</cdr:y>
    </cdr:to>
    <cdr:sp macro="" textlink="">
      <cdr:nvSpPr>
        <cdr:cNvPr id="3" name="TextBox 2"/>
        <cdr:cNvSpPr txBox="1"/>
      </cdr:nvSpPr>
      <cdr:spPr>
        <a:xfrm xmlns:a="http://schemas.openxmlformats.org/drawingml/2006/main">
          <a:off x="3219349" y="1"/>
          <a:ext cx="533400" cy="2711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3281</a:t>
          </a:r>
          <a:endParaRPr lang="en-IN"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0.75963</cdr:x>
      <cdr:y>0</cdr:y>
    </cdr:from>
    <cdr:to>
      <cdr:x>0.99647</cdr:x>
      <cdr:y>0.04488</cdr:y>
    </cdr:to>
    <cdr:sp macro="" textlink="">
      <cdr:nvSpPr>
        <cdr:cNvPr id="2" name="TextBox 1"/>
        <cdr:cNvSpPr txBox="1"/>
      </cdr:nvSpPr>
      <cdr:spPr>
        <a:xfrm xmlns:a="http://schemas.openxmlformats.org/drawingml/2006/main">
          <a:off x="7800160" y="0"/>
          <a:ext cx="2431972" cy="271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b="1" dirty="0"/>
            <a:t>(All figures in MMSCMD)</a:t>
          </a:r>
        </a:p>
      </cdr:txBody>
    </cdr:sp>
  </cdr:relSizeAnchor>
  <cdr:relSizeAnchor xmlns:cdr="http://schemas.openxmlformats.org/drawingml/2006/chartDrawing">
    <cdr:from>
      <cdr:x>0.33777</cdr:x>
      <cdr:y>0</cdr:y>
    </cdr:from>
    <cdr:to>
      <cdr:x>0.66223</cdr:x>
      <cdr:y>0.08975</cdr:y>
    </cdr:to>
    <cdr:sp macro="" textlink="">
      <cdr:nvSpPr>
        <cdr:cNvPr id="3" name="TextBox 1"/>
        <cdr:cNvSpPr txBox="1"/>
      </cdr:nvSpPr>
      <cdr:spPr>
        <a:xfrm xmlns:a="http://schemas.openxmlformats.org/drawingml/2006/main">
          <a:off x="2827116" y="0"/>
          <a:ext cx="2715712" cy="5425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a:lstStyle>
        <a:p xmlns:a="http://schemas.openxmlformats.org/drawingml/2006/main">
          <a:pPr algn="ctr" rtl="0">
            <a:defRPr sz="1800" b="1" i="0" u="none" strike="noStrike" kern="1200" spc="0" baseline="0">
              <a:solidFill>
                <a:sysClr val="windowText" lastClr="000000">
                  <a:lumMod val="65000"/>
                  <a:lumOff val="35000"/>
                </a:sysClr>
              </a:solidFill>
              <a:latin typeface="+mn-lt"/>
              <a:ea typeface="+mn-ea"/>
              <a:cs typeface="+mn-cs"/>
            </a:defRPr>
          </a:pPr>
          <a:r>
            <a:rPr lang="en-US" sz="1600" b="1" i="0" u="none" strike="noStrike" kern="1200" spc="0" baseline="0" dirty="0">
              <a:solidFill>
                <a:sysClr val="windowText" lastClr="000000">
                  <a:lumMod val="65000"/>
                  <a:lumOff val="35000"/>
                </a:sysClr>
              </a:solidFill>
              <a:latin typeface="+mn-lt"/>
              <a:ea typeface="+mn-ea"/>
              <a:cs typeface="+mn-cs"/>
            </a:rPr>
            <a:t>(</a:t>
          </a:r>
          <a:r>
            <a:rPr lang="en-US" sz="1600" b="1" i="0" u="none" strike="noStrike" kern="1200" spc="0" baseline="0" dirty="0" smtClean="0">
              <a:solidFill>
                <a:sysClr val="windowText" lastClr="000000">
                  <a:lumMod val="65000"/>
                  <a:lumOff val="35000"/>
                </a:sysClr>
              </a:solidFill>
              <a:latin typeface="+mn-lt"/>
              <a:ea typeface="+mn-ea"/>
              <a:cs typeface="+mn-cs"/>
            </a:rPr>
            <a:t>FY’21 </a:t>
          </a:r>
          <a:r>
            <a:rPr lang="en-US" sz="1600" b="1" i="0" u="none" strike="noStrike" kern="1200" spc="0" baseline="0" dirty="0">
              <a:solidFill>
                <a:sysClr val="windowText" lastClr="000000">
                  <a:lumMod val="65000"/>
                  <a:lumOff val="35000"/>
                </a:sysClr>
              </a:solidFill>
              <a:latin typeface="+mn-lt"/>
              <a:ea typeface="+mn-ea"/>
              <a:cs typeface="+mn-cs"/>
            </a:rPr>
            <a:t>to </a:t>
          </a:r>
          <a:r>
            <a:rPr lang="en-US" sz="1600" b="1" dirty="0" smtClean="0">
              <a:solidFill>
                <a:sysClr val="windowText" lastClr="000000">
                  <a:lumMod val="65000"/>
                  <a:lumOff val="35000"/>
                </a:sysClr>
              </a:solidFill>
              <a:latin typeface="+mn-lt"/>
            </a:rPr>
            <a:t>Sep</a:t>
          </a:r>
          <a:r>
            <a:rPr lang="en-US" sz="1600" b="1" i="0" u="none" strike="noStrike" kern="1200" spc="0" baseline="0" dirty="0" smtClean="0">
              <a:solidFill>
                <a:sysClr val="windowText" lastClr="000000">
                  <a:lumMod val="65000"/>
                  <a:lumOff val="35000"/>
                </a:sysClr>
              </a:solidFill>
              <a:latin typeface="+mn-lt"/>
              <a:ea typeface="+mn-ea"/>
              <a:cs typeface="+mn-cs"/>
            </a:rPr>
            <a:t>’25)</a:t>
          </a:r>
          <a:endParaRPr lang="en-US" sz="1600" b="1" i="0" u="none" strike="noStrike" kern="1200" spc="0" baseline="0" dirty="0">
            <a:solidFill>
              <a:sysClr val="windowText" lastClr="000000">
                <a:lumMod val="65000"/>
                <a:lumOff val="35000"/>
              </a:sysClr>
            </a:solidFill>
            <a:latin typeface="+mn-lt"/>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0.47692</cdr:x>
      <cdr:y>0</cdr:y>
    </cdr:from>
    <cdr:to>
      <cdr:x>0.61538</cdr:x>
      <cdr:y>0.19481</cdr:y>
    </cdr:to>
    <cdr:sp macro="" textlink="">
      <cdr:nvSpPr>
        <cdr:cNvPr id="2" name="TextBox 1"/>
        <cdr:cNvSpPr txBox="1"/>
      </cdr:nvSpPr>
      <cdr:spPr>
        <a:xfrm xmlns:a="http://schemas.openxmlformats.org/drawingml/2006/main">
          <a:off x="4724400" y="0"/>
          <a:ext cx="13716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lang="en-US" sz="1800" b="1" i="0" u="none" strike="noStrike" kern="1200" baseline="0">
              <a:solidFill>
                <a:prstClr val="black"/>
              </a:solidFill>
              <a:latin typeface="+mn-lt"/>
              <a:ea typeface="+mn-ea"/>
              <a:cs typeface="+mn-cs"/>
            </a:defRPr>
          </a:pPr>
          <a:endParaRPr lang="en-US" sz="1800" b="1" kern="1200" dirty="0">
            <a:solidFill>
              <a:prstClr val="black"/>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0.77188</cdr:x>
      <cdr:y>0.11422</cdr:y>
    </cdr:from>
    <cdr:to>
      <cdr:x>0.87834</cdr:x>
      <cdr:y>0.19238</cdr:y>
    </cdr:to>
    <cdr:sp macro="" textlink="">
      <cdr:nvSpPr>
        <cdr:cNvPr id="2" name="TextBox 1"/>
        <cdr:cNvSpPr txBox="1"/>
      </cdr:nvSpPr>
      <cdr:spPr>
        <a:xfrm xmlns:a="http://schemas.openxmlformats.org/drawingml/2006/main">
          <a:off x="3867596" y="334090"/>
          <a:ext cx="53343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929</a:t>
          </a:r>
          <a:endParaRPr lang="en-IN"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0.7562</cdr:x>
      <cdr:y>3.54685E-7</cdr:y>
    </cdr:from>
    <cdr:to>
      <cdr:x>0.88855</cdr:x>
      <cdr:y>0.16216</cdr:y>
    </cdr:to>
    <cdr:sp macro="" textlink="">
      <cdr:nvSpPr>
        <cdr:cNvPr id="2" name="TextBox 1"/>
        <cdr:cNvSpPr txBox="1"/>
      </cdr:nvSpPr>
      <cdr:spPr>
        <a:xfrm xmlns:a="http://schemas.openxmlformats.org/drawingml/2006/main">
          <a:off x="3918326" y="1"/>
          <a:ext cx="685785" cy="457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46,599</a:t>
          </a:r>
          <a:endParaRPr lang="en-IN"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0.81533</cdr:x>
      <cdr:y>0.16216</cdr:y>
    </cdr:from>
    <cdr:to>
      <cdr:x>0.99004</cdr:x>
      <cdr:y>0.48649</cdr:y>
    </cdr:to>
    <cdr:sp macro="" textlink="">
      <cdr:nvSpPr>
        <cdr:cNvPr id="2" name="TextBox 1"/>
        <cdr:cNvSpPr txBox="1"/>
      </cdr:nvSpPr>
      <cdr:spPr>
        <a:xfrm xmlns:a="http://schemas.openxmlformats.org/drawingml/2006/main">
          <a:off x="4267199" y="4572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0.80077</cdr:x>
      <cdr:y>0.10811</cdr:y>
    </cdr:from>
    <cdr:to>
      <cdr:x>0.96092</cdr:x>
      <cdr:y>0.18919</cdr:y>
    </cdr:to>
    <cdr:sp macro="" textlink="">
      <cdr:nvSpPr>
        <cdr:cNvPr id="4" name="TextBox 3"/>
        <cdr:cNvSpPr txBox="1"/>
      </cdr:nvSpPr>
      <cdr:spPr>
        <a:xfrm xmlns:a="http://schemas.openxmlformats.org/drawingml/2006/main">
          <a:off x="4190999" y="3048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0.73942</cdr:x>
      <cdr:y>0.02703</cdr:y>
    </cdr:from>
    <cdr:to>
      <cdr:x>0.88401</cdr:x>
      <cdr:y>0.16217</cdr:y>
    </cdr:to>
    <cdr:sp macro="" textlink="">
      <cdr:nvSpPr>
        <cdr:cNvPr id="5" name="TextBox 4"/>
        <cdr:cNvSpPr txBox="1"/>
      </cdr:nvSpPr>
      <cdr:spPr>
        <a:xfrm xmlns:a="http://schemas.openxmlformats.org/drawingml/2006/main">
          <a:off x="3869910" y="76200"/>
          <a:ext cx="756743" cy="381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7,21,431</a:t>
          </a:r>
          <a:endParaRPr lang="en-IN" sz="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0.78497</cdr:x>
      <cdr:y>0.06696</cdr:y>
    </cdr:from>
    <cdr:to>
      <cdr:x>0.85664</cdr:x>
      <cdr:y>0.14377</cdr:y>
    </cdr:to>
    <cdr:sp macro="" textlink="">
      <cdr:nvSpPr>
        <cdr:cNvPr id="2" name="TextBox 1"/>
        <cdr:cNvSpPr txBox="1"/>
      </cdr:nvSpPr>
      <cdr:spPr>
        <a:xfrm xmlns:a="http://schemas.openxmlformats.org/drawingml/2006/main">
          <a:off x="4172418" y="199311"/>
          <a:ext cx="381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0.77063</cdr:x>
      <cdr:y>0.04136</cdr:y>
    </cdr:from>
    <cdr:to>
      <cdr:x>0.85664</cdr:x>
      <cdr:y>0.09257</cdr:y>
    </cdr:to>
    <cdr:sp macro="" textlink="">
      <cdr:nvSpPr>
        <cdr:cNvPr id="3" name="TextBox 2"/>
        <cdr:cNvSpPr txBox="1"/>
      </cdr:nvSpPr>
      <cdr:spPr>
        <a:xfrm xmlns:a="http://schemas.openxmlformats.org/drawingml/2006/main">
          <a:off x="4096218" y="123111"/>
          <a:ext cx="4572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0.74196</cdr:x>
      <cdr:y>0</cdr:y>
    </cdr:from>
    <cdr:to>
      <cdr:x>0.89965</cdr:x>
      <cdr:y>0.06696</cdr:y>
    </cdr:to>
    <cdr:sp macro="" textlink="">
      <cdr:nvSpPr>
        <cdr:cNvPr id="4" name="TextBox 3"/>
        <cdr:cNvSpPr txBox="1"/>
      </cdr:nvSpPr>
      <cdr:spPr>
        <a:xfrm xmlns:a="http://schemas.openxmlformats.org/drawingml/2006/main">
          <a:off x="3943818" y="0"/>
          <a:ext cx="838200" cy="1993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14,564,74</a:t>
          </a:r>
          <a:endParaRPr lang="en-IN" sz="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0.74324</cdr:x>
      <cdr:y>0.0114</cdr:y>
    </cdr:from>
    <cdr:to>
      <cdr:x>0.89189</cdr:x>
      <cdr:y>0.17884</cdr:y>
    </cdr:to>
    <cdr:sp macro="" textlink="">
      <cdr:nvSpPr>
        <cdr:cNvPr id="2" name="TextBox 1"/>
        <cdr:cNvSpPr txBox="1"/>
      </cdr:nvSpPr>
      <cdr:spPr>
        <a:xfrm xmlns:a="http://schemas.openxmlformats.org/drawingml/2006/main">
          <a:off x="4190982" y="34318"/>
          <a:ext cx="838207" cy="5041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2,224,504</a:t>
          </a:r>
          <a:endParaRPr lang="en-IN"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extLst>
      <p:ext uri="{BB962C8B-B14F-4D97-AF65-F5344CB8AC3E}">
        <p14:creationId xmlns:p14="http://schemas.microsoft.com/office/powerpoint/2010/main" val="128674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03288" y="725488"/>
            <a:ext cx="5213350"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extLst>
      <p:ext uri="{BB962C8B-B14F-4D97-AF65-F5344CB8AC3E}">
        <p14:creationId xmlns:p14="http://schemas.microsoft.com/office/powerpoint/2010/main" val="268966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891540" indent="-34290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371600" indent="-27432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920240" indent="-27432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468880" indent="-27432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57AEA0-AB0B-4CF7-AB77-D15C83A9186E}" type="slidenum">
              <a:rPr lang="en-US" smtClean="0"/>
              <a:pPr>
                <a:defRPr/>
              </a:pPr>
              <a:t>1</a:t>
            </a:fld>
            <a:endParaRPr lang="en-US"/>
          </a:p>
        </p:txBody>
      </p:sp>
    </p:spTree>
    <p:extLst>
      <p:ext uri="{BB962C8B-B14F-4D97-AF65-F5344CB8AC3E}">
        <p14:creationId xmlns:p14="http://schemas.microsoft.com/office/powerpoint/2010/main" val="179167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57AEA0-AB0B-4CF7-AB77-D15C83A9186E}" type="slidenum">
              <a:rPr lang="en-US" smtClean="0"/>
              <a:pPr>
                <a:defRPr/>
              </a:pPr>
              <a:t>11</a:t>
            </a:fld>
            <a:endParaRPr lang="en-US"/>
          </a:p>
        </p:txBody>
      </p:sp>
    </p:spTree>
    <p:extLst>
      <p:ext uri="{BB962C8B-B14F-4D97-AF65-F5344CB8AC3E}">
        <p14:creationId xmlns:p14="http://schemas.microsoft.com/office/powerpoint/2010/main" val="344215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692150"/>
            <a:ext cx="5197475" cy="3465513"/>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5935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5.jpeg"/><Relationship Id="rId18" Type="http://schemas.openxmlformats.org/officeDocument/2006/relationships/image" Target="../media/image10.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oleObject" Target="../embeddings/oleObject1.bin"/><Relationship Id="rId17" Type="http://schemas.openxmlformats.org/officeDocument/2006/relationships/image" Target="../media/image9.jpeg"/><Relationship Id="rId2" Type="http://schemas.openxmlformats.org/officeDocument/2006/relationships/tags" Target="../tags/tag6.xml"/><Relationship Id="rId16" Type="http://schemas.openxmlformats.org/officeDocument/2006/relationships/image" Target="../media/image8.jpeg"/><Relationship Id="rId20"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tags" Target="../tags/tag10.xml"/><Relationship Id="rId11" Type="http://schemas.openxmlformats.org/officeDocument/2006/relationships/slideMaster" Target="../slideMasters/slideMaster5.xml"/><Relationship Id="rId5" Type="http://schemas.openxmlformats.org/officeDocument/2006/relationships/tags" Target="../tags/tag9.xml"/><Relationship Id="rId15" Type="http://schemas.openxmlformats.org/officeDocument/2006/relationships/image" Target="../media/image7.jpeg"/><Relationship Id="rId10" Type="http://schemas.openxmlformats.org/officeDocument/2006/relationships/tags" Target="../tags/tag14.xml"/><Relationship Id="rId19" Type="http://schemas.openxmlformats.org/officeDocument/2006/relationships/image" Target="../media/image4.wmf"/><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6.jpeg"/></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wmf"/><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tags" Target="../tags/tag19.xml"/><Relationship Id="rId11" Type="http://schemas.openxmlformats.org/officeDocument/2006/relationships/oleObject" Target="../embeddings/oleObject2.bin"/><Relationship Id="rId5" Type="http://schemas.openxmlformats.org/officeDocument/2006/relationships/tags" Target="../tags/tag18.xml"/><Relationship Id="rId10" Type="http://schemas.openxmlformats.org/officeDocument/2006/relationships/slideMaster" Target="../slideMasters/slideMaster5.xml"/><Relationship Id="rId4" Type="http://schemas.openxmlformats.org/officeDocument/2006/relationships/tags" Target="../tags/tag17.xml"/><Relationship Id="rId9"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5"/>
            <a:ext cx="9326880" cy="1568027"/>
          </a:xfrm>
        </p:spPr>
        <p:txBody>
          <a:bodyPr/>
          <a:lstStyle/>
          <a:p>
            <a:r>
              <a:rPr lang="en-US"/>
              <a:t>Click to edit Master title style</a:t>
            </a:r>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AEA5EBD6-0A5B-44A1-A6C1-FE478DDD1CB2}" type="datetime1">
              <a:rPr lang="en-US" smtClean="0"/>
              <a:pPr>
                <a:defRPr/>
              </a:pPr>
              <a:t>12/29/2025</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6E69F0D1-B129-4203-8EC9-235F8665FCFF}" type="slidenum">
              <a:rPr lang="en-US" smtClean="0"/>
              <a:pPr>
                <a:defRPr/>
              </a:pPr>
              <a:t>‹#›</a:t>
            </a:fld>
            <a:endParaRPr lang="en-US"/>
          </a:p>
        </p:txBody>
      </p:sp>
    </p:spTree>
    <p:extLst>
      <p:ext uri="{BB962C8B-B14F-4D97-AF65-F5344CB8AC3E}">
        <p14:creationId xmlns:p14="http://schemas.microsoft.com/office/powerpoint/2010/main" val="231662112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2336F6-27B1-43B8-8938-8DAB8E5FECF9}" type="datetime1">
              <a:rPr lang="en-US" smtClean="0"/>
              <a:pPr>
                <a:defRPr/>
              </a:pPr>
              <a:t>12/29/2025</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1136063F-583C-4ACB-864B-285CDD456008}" type="slidenum">
              <a:rPr lang="en-US" smtClean="0"/>
              <a:pPr>
                <a:defRPr/>
              </a:pPr>
              <a:t>‹#›</a:t>
            </a:fld>
            <a:endParaRPr lang="en-US"/>
          </a:p>
        </p:txBody>
      </p:sp>
    </p:spTree>
    <p:extLst>
      <p:ext uri="{BB962C8B-B14F-4D97-AF65-F5344CB8AC3E}">
        <p14:creationId xmlns:p14="http://schemas.microsoft.com/office/powerpoint/2010/main" val="26909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9"/>
            <a:ext cx="24688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92949"/>
            <a:ext cx="722376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EFFF938-5B5F-43AB-834E-A9C0602DA695}" type="datetime1">
              <a:rPr lang="en-US" smtClean="0"/>
              <a:pPr>
                <a:defRPr/>
              </a:pPr>
              <a:t>12/29/2025</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31D71108-EB14-4187-BF24-78FA4D1AF06E}" type="slidenum">
              <a:rPr lang="en-US" smtClean="0"/>
              <a:pPr>
                <a:defRPr/>
              </a:pPr>
              <a:t>‹#›</a:t>
            </a:fld>
            <a:endParaRPr lang="en-US"/>
          </a:p>
        </p:txBody>
      </p:sp>
    </p:spTree>
    <p:extLst>
      <p:ext uri="{BB962C8B-B14F-4D97-AF65-F5344CB8AC3E}">
        <p14:creationId xmlns:p14="http://schemas.microsoft.com/office/powerpoint/2010/main" val="184008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Rectangle 3"/>
          <p:cNvSpPr>
            <a:spLocks noGrp="1" noChangeArrowheads="1"/>
          </p:cNvSpPr>
          <p:nvPr>
            <p:ph type="sldNum" sz="quarter" idx="12"/>
          </p:nvPr>
        </p:nvSpPr>
        <p:spPr>
          <a:xfrm>
            <a:off x="8488680" y="6807200"/>
            <a:ext cx="2560320" cy="508000"/>
          </a:xfrm>
          <a:ln/>
        </p:spPr>
        <p:txBody>
          <a:bodyPr/>
          <a:lstStyle>
            <a:lvl1pPr>
              <a:defRPr sz="1100">
                <a:solidFill>
                  <a:schemeClr val="tx1"/>
                </a:solidFill>
                <a:latin typeface="Arial" panose="020B0604020202020204" pitchFamily="34" charset="0"/>
                <a:cs typeface="Arial" panose="020B0604020202020204" pitchFamily="34" charset="0"/>
              </a:defRPr>
            </a:lvl1pPr>
          </a:lstStyle>
          <a:p>
            <a:pPr>
              <a:defRPr/>
            </a:pPr>
            <a:fld id="{A20C9229-468A-4B77-9FD1-A851FA028C08}" type="slidenum">
              <a:rPr lang="en-US" smtClean="0"/>
              <a:pPr>
                <a:defRPr/>
              </a:pPr>
              <a:t>‹#›</a:t>
            </a:fld>
            <a:endParaRPr lang="en-US" dirty="0"/>
          </a:p>
        </p:txBody>
      </p:sp>
    </p:spTree>
    <p:extLst>
      <p:ext uri="{BB962C8B-B14F-4D97-AF65-F5344CB8AC3E}">
        <p14:creationId xmlns:p14="http://schemas.microsoft.com/office/powerpoint/2010/main" val="275614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EA5EBD6-0A5B-44A1-A6C1-FE478DDD1CB2}" type="datetime1">
              <a:rPr lang="en-US" smtClean="0"/>
              <a:pPr>
                <a:defRPr/>
              </a:pPr>
              <a:t>12/29/2025</a:t>
            </a:fld>
            <a:endParaRPr lang="en-US"/>
          </a:p>
        </p:txBody>
      </p:sp>
      <p:sp>
        <p:nvSpPr>
          <p:cNvPr id="4" name="Footer Placeholder 3"/>
          <p:cNvSpPr>
            <a:spLocks noGrp="1"/>
          </p:cNvSpPr>
          <p:nvPr>
            <p:ph type="ftr" sz="quarter" idx="11"/>
          </p:nvPr>
        </p:nvSpPr>
        <p:spPr/>
        <p:txBody>
          <a:bodyPr/>
          <a:lstStyle/>
          <a:p>
            <a:pPr>
              <a:defRPr/>
            </a:pPr>
            <a:r>
              <a:rPr lang="en-US"/>
              <a:t>1</a:t>
            </a:r>
          </a:p>
        </p:txBody>
      </p:sp>
      <p:sp>
        <p:nvSpPr>
          <p:cNvPr id="5" name="Slide Number Placeholder 4"/>
          <p:cNvSpPr>
            <a:spLocks noGrp="1"/>
          </p:cNvSpPr>
          <p:nvPr>
            <p:ph type="sldNum" sz="quarter" idx="12"/>
          </p:nvPr>
        </p:nvSpPr>
        <p:spPr/>
        <p:txBody>
          <a:bodyPr/>
          <a:lstStyle/>
          <a:p>
            <a:pPr>
              <a:defRPr/>
            </a:pPr>
            <a:fld id="{6E69F0D1-B129-4203-8EC9-235F8665FCFF}" type="slidenum">
              <a:rPr lang="en-US" smtClean="0"/>
              <a:pPr>
                <a:defRPr/>
              </a:pPr>
              <a:t>‹#›</a:t>
            </a:fld>
            <a:endParaRPr lang="en-US"/>
          </a:p>
        </p:txBody>
      </p:sp>
    </p:spTree>
    <p:extLst>
      <p:ext uri="{BB962C8B-B14F-4D97-AF65-F5344CB8AC3E}">
        <p14:creationId xmlns:p14="http://schemas.microsoft.com/office/powerpoint/2010/main" val="393932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6975"/>
            <a:ext cx="82296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0B8022-77EA-4E60-86BB-585710F28F87}"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94089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8022-77EA-4E60-86BB-585710F28F87}"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73300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300" y="1824038"/>
            <a:ext cx="9463088"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9300" y="4895850"/>
            <a:ext cx="9463088"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B8022-77EA-4E60-86BB-585710F28F87}"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2255262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47863"/>
            <a:ext cx="4656137"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47863"/>
            <a:ext cx="465613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0B8022-77EA-4E60-86BB-585710F28F87}"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2021048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388938"/>
            <a:ext cx="9464675" cy="1414462"/>
          </a:xfrm>
        </p:spPr>
        <p:txBody>
          <a:bodyPr/>
          <a:lstStyle/>
          <a:p>
            <a:r>
              <a:rPr lang="en-US"/>
              <a:t>Click to edit Master title style</a:t>
            </a:r>
          </a:p>
        </p:txBody>
      </p:sp>
      <p:sp>
        <p:nvSpPr>
          <p:cNvPr id="3" name="Text Placeholder 2"/>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650" y="2671763"/>
            <a:ext cx="4641850"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663" y="2671763"/>
            <a:ext cx="4665662"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0B8022-77EA-4E60-86BB-585710F28F87}"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3592295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0B8022-77EA-4E60-86BB-585710F28F87}"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137219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5E3C408-DC88-4950-BC23-9F27D638404B}" type="datetime1">
              <a:rPr lang="en-US" smtClean="0"/>
              <a:pPr>
                <a:defRPr/>
              </a:pPr>
              <a:t>12/29/2025</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A20C9229-468A-4B77-9FD1-A851FA028C08}" type="slidenum">
              <a:rPr lang="en-US" smtClean="0"/>
              <a:pPr>
                <a:defRPr/>
              </a:pPr>
              <a:t>‹#›</a:t>
            </a:fld>
            <a:endParaRPr lang="en-US"/>
          </a:p>
        </p:txBody>
      </p:sp>
    </p:spTree>
    <p:extLst>
      <p:ext uri="{BB962C8B-B14F-4D97-AF65-F5344CB8AC3E}">
        <p14:creationId xmlns:p14="http://schemas.microsoft.com/office/powerpoint/2010/main" val="680168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B8022-77EA-4E60-86BB-585710F28F87}"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3902603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B8022-77EA-4E60-86BB-585710F28F87}"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62633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B8022-77EA-4E60-86BB-585710F28F87}"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250316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8022-77EA-4E60-86BB-585710F28F87}"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63197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363" y="388938"/>
            <a:ext cx="2365375"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388938"/>
            <a:ext cx="6946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8022-77EA-4E60-86BB-585710F28F87}"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869442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6975"/>
            <a:ext cx="82296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4D549A-9FA6-428B-B5A4-89D01F4719E3}"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270468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D549A-9FA6-428B-B5A4-89D01F4719E3}"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3192040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300" y="1824038"/>
            <a:ext cx="9463088"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9300" y="4895850"/>
            <a:ext cx="9463088"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D549A-9FA6-428B-B5A4-89D01F4719E3}"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637262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47863"/>
            <a:ext cx="4656137"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47863"/>
            <a:ext cx="465613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D549A-9FA6-428B-B5A4-89D01F4719E3}"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2514215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388938"/>
            <a:ext cx="9464675" cy="1414462"/>
          </a:xfrm>
        </p:spPr>
        <p:txBody>
          <a:bodyPr/>
          <a:lstStyle/>
          <a:p>
            <a:r>
              <a:rPr lang="en-US"/>
              <a:t>Click to edit Master title style</a:t>
            </a:r>
          </a:p>
        </p:txBody>
      </p:sp>
      <p:sp>
        <p:nvSpPr>
          <p:cNvPr id="3" name="Text Placeholder 2"/>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650" y="2671763"/>
            <a:ext cx="4641850"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663" y="2671763"/>
            <a:ext cx="4665662"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D549A-9FA6-428B-B5A4-89D01F4719E3}"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185564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4"/>
            <a:ext cx="9326880" cy="145288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866776" y="3100495"/>
            <a:ext cx="9326880" cy="1600199"/>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73BCE8B-0547-4D54-B565-6840A87567A4}" type="datetime1">
              <a:rPr lang="en-US" smtClean="0"/>
              <a:pPr>
                <a:defRPr/>
              </a:pPr>
              <a:t>12/29/2025</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D085F682-9420-43FC-B718-4396955D7697}" type="slidenum">
              <a:rPr lang="en-US" smtClean="0"/>
              <a:pPr>
                <a:defRPr/>
              </a:pPr>
              <a:t>‹#›</a:t>
            </a:fld>
            <a:endParaRPr lang="en-US"/>
          </a:p>
        </p:txBody>
      </p:sp>
    </p:spTree>
    <p:extLst>
      <p:ext uri="{BB962C8B-B14F-4D97-AF65-F5344CB8AC3E}">
        <p14:creationId xmlns:p14="http://schemas.microsoft.com/office/powerpoint/2010/main" val="566976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D549A-9FA6-428B-B5A4-89D01F4719E3}"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132372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D549A-9FA6-428B-B5A4-89D01F4719E3}"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924697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D549A-9FA6-428B-B5A4-89D01F4719E3}"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693314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D549A-9FA6-428B-B5A4-89D01F4719E3}"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463220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D549A-9FA6-428B-B5A4-89D01F4719E3}"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3776985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363" y="388938"/>
            <a:ext cx="2365375"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388938"/>
            <a:ext cx="6946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D549A-9FA6-428B-B5A4-89D01F4719E3}"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1864846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6975"/>
            <a:ext cx="82296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114167-94F8-4BD2-9CF1-D3D9D7499D5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4153091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14167-94F8-4BD2-9CF1-D3D9D7499D5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10984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300" y="1824038"/>
            <a:ext cx="9463088"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9300" y="4895850"/>
            <a:ext cx="9463088"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4167-94F8-4BD2-9CF1-D3D9D7499D5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88249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47863"/>
            <a:ext cx="4656137"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47863"/>
            <a:ext cx="465613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114167-94F8-4BD2-9CF1-D3D9D7499D52}"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214225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06880"/>
            <a:ext cx="4846320" cy="482769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06880"/>
            <a:ext cx="4846320" cy="482769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7DA89EA-337C-4E2E-A36D-BA166E5756E5}" type="datetime1">
              <a:rPr lang="en-US" smtClean="0"/>
              <a:pPr>
                <a:defRPr/>
              </a:pPr>
              <a:t>12/29/2025</a:t>
            </a:fld>
            <a:endParaRPr lang="en-US"/>
          </a:p>
        </p:txBody>
      </p:sp>
      <p:sp>
        <p:nvSpPr>
          <p:cNvPr id="6" name="Footer Placeholder 5"/>
          <p:cNvSpPr>
            <a:spLocks noGrp="1"/>
          </p:cNvSpPr>
          <p:nvPr>
            <p:ph type="ftr" sz="quarter" idx="11"/>
          </p:nvPr>
        </p:nvSpPr>
        <p:spPr/>
        <p:txBody>
          <a:bodyPr/>
          <a:lstStyle/>
          <a:p>
            <a:pPr>
              <a:defRPr/>
            </a:pPr>
            <a:r>
              <a:rPr lang="en-US"/>
              <a:t>1</a:t>
            </a:r>
          </a:p>
        </p:txBody>
      </p:sp>
      <p:sp>
        <p:nvSpPr>
          <p:cNvPr id="7" name="Slide Number Placeholder 6"/>
          <p:cNvSpPr>
            <a:spLocks noGrp="1"/>
          </p:cNvSpPr>
          <p:nvPr>
            <p:ph type="sldNum" sz="quarter" idx="12"/>
          </p:nvPr>
        </p:nvSpPr>
        <p:spPr/>
        <p:txBody>
          <a:bodyPr/>
          <a:lstStyle/>
          <a:p>
            <a:pPr>
              <a:defRPr/>
            </a:pPr>
            <a:fld id="{C706F40E-AFBA-4625-AD34-DCB391D285CB}" type="slidenum">
              <a:rPr lang="en-US" smtClean="0"/>
              <a:pPr>
                <a:defRPr/>
              </a:pPr>
              <a:t>‹#›</a:t>
            </a:fld>
            <a:endParaRPr lang="en-US"/>
          </a:p>
        </p:txBody>
      </p:sp>
    </p:spTree>
    <p:extLst>
      <p:ext uri="{BB962C8B-B14F-4D97-AF65-F5344CB8AC3E}">
        <p14:creationId xmlns:p14="http://schemas.microsoft.com/office/powerpoint/2010/main" val="1183558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388938"/>
            <a:ext cx="9464675" cy="1414462"/>
          </a:xfrm>
        </p:spPr>
        <p:txBody>
          <a:bodyPr/>
          <a:lstStyle/>
          <a:p>
            <a:r>
              <a:rPr lang="en-US"/>
              <a:t>Click to edit Master title style</a:t>
            </a:r>
          </a:p>
        </p:txBody>
      </p:sp>
      <p:sp>
        <p:nvSpPr>
          <p:cNvPr id="3" name="Text Placeholder 2"/>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650" y="2671763"/>
            <a:ext cx="4641850"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663" y="2671763"/>
            <a:ext cx="4665662"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114167-94F8-4BD2-9CF1-D3D9D7499D52}"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60431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14167-94F8-4BD2-9CF1-D3D9D7499D52}"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1325997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4167-94F8-4BD2-9CF1-D3D9D7499D52}"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1830397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4167-94F8-4BD2-9CF1-D3D9D7499D52}"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246274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4167-94F8-4BD2-9CF1-D3D9D7499D52}"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468427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14167-94F8-4BD2-9CF1-D3D9D7499D5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2588974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363" y="388938"/>
            <a:ext cx="2365375"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388938"/>
            <a:ext cx="6946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14167-94F8-4BD2-9CF1-D3D9D7499D52}"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325865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5"/>
          <p:cNvCxnSpPr>
            <a:cxnSpLocks noChangeShapeType="1"/>
          </p:cNvCxnSpPr>
          <p:nvPr userDrawn="1"/>
        </p:nvCxnSpPr>
        <p:spPr bwMode="auto">
          <a:xfrm rot="5400000">
            <a:off x="9960399" y="7101841"/>
            <a:ext cx="382693"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76408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AutoShape 67"/>
          <p:cNvGraphicFramePr>
            <a:graphicFrameLocks/>
          </p:cNvGraphicFramePr>
          <p:nvPr>
            <p:custDataLst>
              <p:tags r:id="rId2"/>
            </p:custDataLst>
          </p:nvPr>
        </p:nvGraphicFramePr>
        <p:xfrm>
          <a:off x="0" y="0"/>
          <a:ext cx="190500" cy="169333"/>
        </p:xfrm>
        <a:graphic>
          <a:graphicData uri="http://schemas.openxmlformats.org/presentationml/2006/ole">
            <mc:AlternateContent xmlns:mc="http://schemas.openxmlformats.org/markup-compatibility/2006">
              <mc:Choice xmlns:v="urn:schemas-microsoft-com:vml" Requires="v">
                <p:oleObj spid="_x0000_s667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050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5"/>
          <p:cNvSpPr txBox="1">
            <a:spLocks noChangeArrowheads="1"/>
          </p:cNvSpPr>
          <p:nvPr>
            <p:custDataLst>
              <p:tags r:id="rId3"/>
            </p:custDataLst>
          </p:nvPr>
        </p:nvSpPr>
        <p:spPr bwMode="auto">
          <a:xfrm>
            <a:off x="6972300" y="60960"/>
            <a:ext cx="40005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920" dirty="0">
                <a:solidFill>
                  <a:srgbClr val="99CCFF"/>
                </a:solidFill>
                <a:latin typeface="Arial Black" pitchFamily="34" charset="0"/>
              </a:rPr>
              <a:t>Indraprastha Gas </a:t>
            </a:r>
            <a:r>
              <a:rPr lang="en-US" sz="1920" dirty="0">
                <a:solidFill>
                  <a:srgbClr val="99CCFF"/>
                </a:solidFill>
              </a:rPr>
              <a:t>Limited</a:t>
            </a:r>
          </a:p>
        </p:txBody>
      </p:sp>
      <p:grpSp>
        <p:nvGrpSpPr>
          <p:cNvPr id="6" name="Group 22"/>
          <p:cNvGrpSpPr>
            <a:grpSpLocks/>
          </p:cNvGrpSpPr>
          <p:nvPr userDrawn="1"/>
        </p:nvGrpSpPr>
        <p:grpSpPr bwMode="auto">
          <a:xfrm>
            <a:off x="0" y="487680"/>
            <a:ext cx="10972800" cy="2927774"/>
            <a:chOff x="0" y="457200"/>
            <a:chExt cx="9144000" cy="2744788"/>
          </a:xfrm>
        </p:grpSpPr>
        <p:pic>
          <p:nvPicPr>
            <p:cNvPr id="7" name="Picture 4"/>
            <p:cNvPicPr>
              <a:picLocks noChangeArrowheads="1"/>
            </p:cNvPicPr>
            <p:nvPr userDrawn="1">
              <p:custDataLst>
                <p:tags r:id="rId5"/>
              </p:custDataLst>
            </p:nvPr>
          </p:nvPicPr>
          <p:blipFill>
            <a:blip r:embed="rId13"/>
            <a:srcRect/>
            <a:stretch>
              <a:fillRect/>
            </a:stretch>
          </p:blipFill>
          <p:spPr bwMode="auto">
            <a:xfrm>
              <a:off x="1582738" y="533400"/>
              <a:ext cx="1150937" cy="1295400"/>
            </a:xfrm>
            <a:prstGeom prst="rect">
              <a:avLst/>
            </a:prstGeom>
            <a:ln>
              <a:noFill/>
            </a:ln>
            <a:effectLst>
              <a:outerShdw blurRad="292100" dist="139700" dir="2700000" algn="tl" rotWithShape="0">
                <a:srgbClr val="333333">
                  <a:alpha val="65000"/>
                </a:srgbClr>
              </a:outerShdw>
            </a:effectLst>
          </p:spPr>
        </p:pic>
        <p:pic>
          <p:nvPicPr>
            <p:cNvPr id="8" name="Picture 7" descr="Delivering_uninterrupted_supply"/>
            <p:cNvPicPr>
              <a:picLocks noChangeArrowheads="1"/>
            </p:cNvPicPr>
            <p:nvPr userDrawn="1">
              <p:custDataLst>
                <p:tags r:id="rId6"/>
              </p:custDataLst>
            </p:nvPr>
          </p:nvPicPr>
          <p:blipFill>
            <a:blip r:embed="rId14"/>
            <a:srcRect l="7393" r="18321"/>
            <a:stretch>
              <a:fillRect/>
            </a:stretch>
          </p:blipFill>
          <p:spPr bwMode="auto">
            <a:xfrm>
              <a:off x="3876675" y="533400"/>
              <a:ext cx="1152525" cy="1295400"/>
            </a:xfrm>
            <a:prstGeom prst="rect">
              <a:avLst/>
            </a:prstGeom>
            <a:ln>
              <a:noFill/>
            </a:ln>
            <a:effectLst>
              <a:outerShdw blurRad="292100" dist="139700" dir="2700000" algn="tl" rotWithShape="0">
                <a:srgbClr val="333333">
                  <a:alpha val="65000"/>
                </a:srgbClr>
              </a:outerShdw>
            </a:effectLst>
          </p:spPr>
        </p:pic>
        <p:pic>
          <p:nvPicPr>
            <p:cNvPr id="9" name="Picture 13" descr="png Booklet New.jpg"/>
            <p:cNvPicPr>
              <a:picLocks/>
            </p:cNvPicPr>
            <p:nvPr userDrawn="1">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734200" y="1828800"/>
              <a:ext cx="1152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dgupta01\Pictures\Pictures for IGL Slide\21 June\electric_gas_feb_6_09.jpg"/>
            <p:cNvPicPr>
              <a:picLocks noChangeArrowheads="1"/>
            </p:cNvPicPr>
            <p:nvPr userDrawn="1">
              <p:custDataLst>
                <p:tags r:id="rId8"/>
              </p:custDataLst>
            </p:nvPr>
          </p:nvPicPr>
          <p:blipFill>
            <a:blip r:embed="rId16"/>
            <a:srcRect/>
            <a:stretch>
              <a:fillRect/>
            </a:stretch>
          </p:blipFill>
          <p:spPr bwMode="auto">
            <a:xfrm>
              <a:off x="5019675" y="1828800"/>
              <a:ext cx="1152525" cy="1295400"/>
            </a:xfrm>
            <a:prstGeom prst="rect">
              <a:avLst/>
            </a:prstGeom>
            <a:ln>
              <a:noFill/>
            </a:ln>
            <a:effectLst>
              <a:outerShdw blurRad="292100" dist="139700" dir="2700000" algn="tl" rotWithShape="0">
                <a:srgbClr val="333333">
                  <a:alpha val="65000"/>
                </a:srgbClr>
              </a:outerShdw>
            </a:effectLst>
          </p:spPr>
        </p:pic>
        <p:pic>
          <p:nvPicPr>
            <p:cNvPr id="11" name="Picture 6" descr="C:\My folders\Projects\IGL\PPT\Strategic Options\pics\hotel3.jpg"/>
            <p:cNvPicPr>
              <a:picLocks noChangeArrowheads="1"/>
            </p:cNvPicPr>
            <p:nvPr userDrawn="1">
              <p:custDataLst>
                <p:tags r:id="rId9"/>
              </p:custDataLst>
            </p:nvPr>
          </p:nvPicPr>
          <p:blipFill>
            <a:blip r:embed="rId17"/>
            <a:srcRect/>
            <a:stretch>
              <a:fillRect/>
            </a:stretch>
          </p:blipFill>
          <p:spPr bwMode="auto">
            <a:xfrm>
              <a:off x="7315200" y="1828800"/>
              <a:ext cx="1152525" cy="1295400"/>
            </a:xfrm>
            <a:prstGeom prst="rect">
              <a:avLst/>
            </a:prstGeom>
            <a:ln>
              <a:noFill/>
            </a:ln>
            <a:effectLst>
              <a:outerShdw blurRad="292100" dist="139700" dir="2700000" algn="tl" rotWithShape="0">
                <a:srgbClr val="333333">
                  <a:alpha val="65000"/>
                </a:srgbClr>
              </a:outerShdw>
            </a:effectLst>
          </p:spPr>
        </p:pic>
        <p:pic>
          <p:nvPicPr>
            <p:cNvPr id="12" name="Picture 5" descr="http://www.dhs-india.com/v4/images/CALL-CENTRE-WORK2.jpg"/>
            <p:cNvPicPr>
              <a:picLocks noChangeArrowheads="1"/>
            </p:cNvPicPr>
            <p:nvPr userDrawn="1">
              <p:custDataLst>
                <p:tags r:id="rId10"/>
              </p:custDataLst>
            </p:nvPr>
          </p:nvPicPr>
          <p:blipFill>
            <a:blip r:embed="rId18"/>
            <a:srcRect/>
            <a:stretch>
              <a:fillRect/>
            </a:stretch>
          </p:blipFill>
          <p:spPr bwMode="auto">
            <a:xfrm>
              <a:off x="6162675" y="533400"/>
              <a:ext cx="1152525" cy="129540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userDrawn="1"/>
          </p:nvCxnSpPr>
          <p:spPr bwMode="auto">
            <a:xfrm>
              <a:off x="0" y="457200"/>
              <a:ext cx="9144000" cy="1588"/>
            </a:xfrm>
            <a:prstGeom prst="line">
              <a:avLst/>
            </a:prstGeom>
            <a:solidFill>
              <a:schemeClr val="accent1"/>
            </a:solidFill>
            <a:ln w="57150" cap="flat" cmpd="sng" algn="ctr">
              <a:solidFill>
                <a:schemeClr val="tx1">
                  <a:lumMod val="40000"/>
                  <a:lumOff val="60000"/>
                </a:schemeClr>
              </a:solidFill>
              <a:prstDash val="solid"/>
              <a:round/>
              <a:headEnd type="none" w="med" len="med"/>
              <a:tailEnd type="none" w="med" len="med"/>
            </a:ln>
            <a:effectLst/>
          </p:spPr>
        </p:cxnSp>
        <p:cxnSp>
          <p:nvCxnSpPr>
            <p:cNvPr id="14" name="Straight Connector 13"/>
            <p:cNvCxnSpPr/>
            <p:nvPr userDrawn="1"/>
          </p:nvCxnSpPr>
          <p:spPr bwMode="auto">
            <a:xfrm>
              <a:off x="0" y="3200400"/>
              <a:ext cx="9144000" cy="1588"/>
            </a:xfrm>
            <a:prstGeom prst="line">
              <a:avLst/>
            </a:prstGeom>
            <a:solidFill>
              <a:schemeClr val="accent1"/>
            </a:solidFill>
            <a:ln w="57150" cap="flat" cmpd="sng" algn="ctr">
              <a:solidFill>
                <a:schemeClr val="tx1">
                  <a:lumMod val="40000"/>
                  <a:lumOff val="60000"/>
                </a:schemeClr>
              </a:solidFill>
              <a:prstDash val="solid"/>
              <a:round/>
              <a:headEnd type="none" w="med" len="med"/>
              <a:tailEnd type="none" w="med" len="med"/>
            </a:ln>
            <a:effectLst/>
          </p:spPr>
        </p:cxnSp>
      </p:grpSp>
      <p:pic>
        <p:nvPicPr>
          <p:cNvPr id="15" name="Picture 9"/>
          <p:cNvPicPr>
            <a:picLocks noChangeAspect="1" noChangeArrowheads="1"/>
          </p:cNvPicPr>
          <p:nvPr userDrawn="1">
            <p:custDataLst>
              <p:tags r:id="rId4"/>
            </p:custDataLst>
          </p:nvPr>
        </p:nvPicPr>
        <p:blipFill>
          <a:blip r:embed="rId19" cstate="print"/>
          <a:stretch>
            <a:fillRect/>
          </a:stretch>
        </p:blipFill>
        <p:spPr bwMode="auto">
          <a:xfrm>
            <a:off x="-91440" y="-81280"/>
            <a:ext cx="881422" cy="620876"/>
          </a:xfrm>
          <a:prstGeom prst="ellipse">
            <a:avLst/>
          </a:prstGeom>
          <a:ln>
            <a:noFill/>
          </a:ln>
          <a:effectLst>
            <a:softEdge rad="112500"/>
          </a:effectLst>
        </p:spPr>
      </p:pic>
      <p:sp>
        <p:nvSpPr>
          <p:cNvPr id="16" name="Rectangle 15"/>
          <p:cNvSpPr>
            <a:spLocks noChangeArrowheads="1"/>
          </p:cNvSpPr>
          <p:nvPr userDrawn="1"/>
        </p:nvSpPr>
        <p:spPr bwMode="auto">
          <a:xfrm>
            <a:off x="10149840" y="6920654"/>
            <a:ext cx="48442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8C09CEB-67AA-498E-9C18-0809CA046095}" type="slidenum">
              <a:rPr lang="en-IN" altLang="en-US" sz="1920" smtClean="0">
                <a:solidFill>
                  <a:srgbClr val="FFFFFF"/>
                </a:solidFill>
              </a:rPr>
              <a:pPr eaLnBrk="1" hangingPunct="1">
                <a:defRPr/>
              </a:pPr>
              <a:t>‹#›</a:t>
            </a:fld>
            <a:endParaRPr lang="en-US" altLang="en-US" sz="1920">
              <a:solidFill>
                <a:srgbClr val="FFFFFF"/>
              </a:solidFill>
            </a:endParaRPr>
          </a:p>
        </p:txBody>
      </p:sp>
      <p:pic>
        <p:nvPicPr>
          <p:cNvPr id="17" name="Picture 6"/>
          <p:cNvPicPr>
            <a:picLocks noChangeAspect="1" noChangeArrowheads="1"/>
          </p:cNvPicPr>
          <p:nvPr userDrawn="1"/>
        </p:nvPicPr>
        <p:blipFill>
          <a:blip r:embed="rId20">
            <a:extLst>
              <a:ext uri="{28A0092B-C50C-407E-A947-70E740481C1C}">
                <a14:useLocalDpi xmlns:a14="http://schemas.microsoft.com/office/drawing/2010/main" val="0"/>
              </a:ext>
            </a:extLst>
          </a:blip>
          <a:srcRect l="4137" t="66548" r="57724" b="9828"/>
          <a:stretch>
            <a:fillRect/>
          </a:stretch>
        </p:blipFill>
        <p:spPr bwMode="auto">
          <a:xfrm>
            <a:off x="457200" y="1950720"/>
            <a:ext cx="1491616" cy="138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4023360" y="2113280"/>
            <a:ext cx="640080" cy="3877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sz="1920">
              <a:solidFill>
                <a:srgbClr val="21394F"/>
              </a:solidFill>
            </a:endParaRPr>
          </a:p>
        </p:txBody>
      </p:sp>
      <p:sp>
        <p:nvSpPr>
          <p:cNvPr id="107524" name="Rectangle 4"/>
          <p:cNvSpPr>
            <a:spLocks noGrp="1" noChangeArrowheads="1"/>
          </p:cNvSpPr>
          <p:nvPr>
            <p:ph type="subTitle" idx="1"/>
          </p:nvPr>
        </p:nvSpPr>
        <p:spPr bwMode="auto">
          <a:xfrm>
            <a:off x="1965960" y="5215467"/>
            <a:ext cx="8503920" cy="1483360"/>
          </a:xfrm>
          <a:prstGeom prst="rect">
            <a:avLst/>
          </a:prstGeom>
        </p:spPr>
        <p:txBody>
          <a:bodyPr/>
          <a:lstStyle>
            <a:lvl1pPr marL="0" indent="0" algn="r">
              <a:buFontTx/>
              <a:buNone/>
              <a:defRPr sz="2987" b="1"/>
            </a:lvl1pPr>
          </a:lstStyle>
          <a:p>
            <a:r>
              <a:rPr lang="en-US"/>
              <a:t>Click to edit Master subtitle style</a:t>
            </a:r>
          </a:p>
        </p:txBody>
      </p:sp>
      <p:sp>
        <p:nvSpPr>
          <p:cNvPr id="18" name="Title 17"/>
          <p:cNvSpPr>
            <a:spLocks noGrp="1"/>
          </p:cNvSpPr>
          <p:nvPr>
            <p:ph type="title"/>
          </p:nvPr>
        </p:nvSpPr>
        <p:spPr>
          <a:xfrm>
            <a:off x="240031" y="181187"/>
            <a:ext cx="10458450" cy="1036320"/>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133041753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Object 6" hidden="1"/>
          <p:cNvGraphicFramePr>
            <a:graphicFrameLocks/>
          </p:cNvGraphicFramePr>
          <p:nvPr>
            <p:custDataLst>
              <p:tags r:id="rId2"/>
            </p:custDataLst>
          </p:nvPr>
        </p:nvGraphicFramePr>
        <p:xfrm>
          <a:off x="0" y="0"/>
          <a:ext cx="190500" cy="169333"/>
        </p:xfrm>
        <a:graphic>
          <a:graphicData uri="http://schemas.openxmlformats.org/presentationml/2006/ole">
            <mc:AlternateContent xmlns:mc="http://schemas.openxmlformats.org/markup-compatibility/2006">
              <mc:Choice xmlns:v="urn:schemas-microsoft-com:vml" Requires="v">
                <p:oleObj spid="_x0000_s7699"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050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10149840" y="6920654"/>
            <a:ext cx="5100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A6071BF-1D25-4B03-A7FD-AEC9A0892BC6}" type="slidenum">
              <a:rPr lang="en-IN" altLang="en-US" sz="1920" smtClean="0">
                <a:solidFill>
                  <a:srgbClr val="23518B"/>
                </a:solidFill>
                <a:latin typeface="Arial Black" panose="020B0A04020102020204" pitchFamily="34" charset="0"/>
              </a:rPr>
              <a:pPr eaLnBrk="1" hangingPunct="1">
                <a:defRPr/>
              </a:pPr>
              <a:t>‹#›</a:t>
            </a:fld>
            <a:endParaRPr lang="en-US" altLang="en-US" sz="1920">
              <a:solidFill>
                <a:srgbClr val="23518B"/>
              </a:solidFill>
              <a:latin typeface="Arial Black" panose="020B0A04020102020204" pitchFamily="34" charset="0"/>
            </a:endParaRPr>
          </a:p>
        </p:txBody>
      </p:sp>
      <p:cxnSp>
        <p:nvCxnSpPr>
          <p:cNvPr id="6" name="Straight Connector 8"/>
          <p:cNvCxnSpPr>
            <a:cxnSpLocks noChangeShapeType="1"/>
          </p:cNvCxnSpPr>
          <p:nvPr userDrawn="1"/>
        </p:nvCxnSpPr>
        <p:spPr bwMode="auto">
          <a:xfrm rot="5400000">
            <a:off x="9960399" y="7101841"/>
            <a:ext cx="382693"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
        <p:nvSpPr>
          <p:cNvPr id="7" name="Rectangle 2"/>
          <p:cNvSpPr>
            <a:spLocks noChangeArrowheads="1"/>
          </p:cNvSpPr>
          <p:nvPr userDrawn="1"/>
        </p:nvSpPr>
        <p:spPr bwMode="hidden">
          <a:xfrm>
            <a:off x="0" y="28788"/>
            <a:ext cx="10972800" cy="1207346"/>
          </a:xfrm>
          <a:prstGeom prst="rect">
            <a:avLst/>
          </a:prstGeom>
          <a:solidFill>
            <a:srgbClr val="192B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8" name="Line 6"/>
          <p:cNvSpPr>
            <a:spLocks noChangeShapeType="1"/>
          </p:cNvSpPr>
          <p:nvPr userDrawn="1"/>
        </p:nvSpPr>
        <p:spPr bwMode="auto">
          <a:xfrm>
            <a:off x="10035540" y="6835988"/>
            <a:ext cx="0" cy="375920"/>
          </a:xfrm>
          <a:prstGeom prst="line">
            <a:avLst/>
          </a:prstGeom>
          <a:noFill/>
          <a:ln w="9525">
            <a:solidFill>
              <a:srgbClr val="BDDEFF"/>
            </a:solidFill>
            <a:round/>
            <a:headEnd/>
            <a:tailEnd/>
          </a:ln>
          <a:extLst>
            <a:ext uri="{909E8E84-426E-40DD-AFC4-6F175D3DCCD1}">
              <a14:hiddenFill xmlns:a14="http://schemas.microsoft.com/office/drawing/2010/main">
                <a:noFill/>
              </a14:hiddenFill>
            </a:ext>
          </a:extLst>
        </p:spPr>
        <p:txBody>
          <a:bodyPr/>
          <a:lstStyle/>
          <a:p>
            <a:endParaRPr lang="en-US" sz="1920">
              <a:solidFill>
                <a:prstClr val="black"/>
              </a:solidFill>
              <a:latin typeface="Arial" panose="020B0604020202020204" pitchFamily="34" charset="0"/>
              <a:cs typeface="Arial" panose="020B0604020202020204" pitchFamily="34" charset="0"/>
            </a:endParaRPr>
          </a:p>
        </p:txBody>
      </p:sp>
      <p:sp>
        <p:nvSpPr>
          <p:cNvPr id="9" name="Line 8"/>
          <p:cNvSpPr>
            <a:spLocks noChangeShapeType="1"/>
          </p:cNvSpPr>
          <p:nvPr userDrawn="1"/>
        </p:nvSpPr>
        <p:spPr bwMode="black">
          <a:xfrm>
            <a:off x="0" y="1242907"/>
            <a:ext cx="1097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920">
              <a:solidFill>
                <a:prstClr val="black"/>
              </a:solidFill>
              <a:latin typeface="Arial" panose="020B0604020202020204" pitchFamily="34" charset="0"/>
              <a:cs typeface="Arial" panose="020B0604020202020204" pitchFamily="34" charset="0"/>
            </a:endParaRPr>
          </a:p>
        </p:txBody>
      </p:sp>
      <p:sp>
        <p:nvSpPr>
          <p:cNvPr id="10" name="Rectangle 9"/>
          <p:cNvSpPr>
            <a:spLocks noChangeArrowheads="1"/>
          </p:cNvSpPr>
          <p:nvPr userDrawn="1">
            <p:custDataLst>
              <p:tags r:id="rId4"/>
            </p:custDataLst>
          </p:nvPr>
        </p:nvSpPr>
        <p:spPr bwMode="auto">
          <a:xfrm>
            <a:off x="0" y="10161"/>
            <a:ext cx="10972800" cy="7333827"/>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11" name="Rectangle 10"/>
          <p:cNvSpPr>
            <a:spLocks noChangeArrowheads="1"/>
          </p:cNvSpPr>
          <p:nvPr userDrawn="1">
            <p:custDataLst>
              <p:tags r:id="rId5"/>
            </p:custDataLst>
          </p:nvPr>
        </p:nvSpPr>
        <p:spPr bwMode="auto">
          <a:xfrm>
            <a:off x="0" y="0"/>
            <a:ext cx="10972800" cy="682414"/>
          </a:xfrm>
          <a:prstGeom prst="rect">
            <a:avLst/>
          </a:prstGeom>
          <a:solidFill>
            <a:srgbClr val="FFFF7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12" name="Rectangle 11"/>
          <p:cNvSpPr>
            <a:spLocks noChangeArrowheads="1"/>
          </p:cNvSpPr>
          <p:nvPr userDrawn="1">
            <p:custDataLst>
              <p:tags r:id="rId6"/>
            </p:custDataLst>
          </p:nvPr>
        </p:nvSpPr>
        <p:spPr bwMode="auto">
          <a:xfrm>
            <a:off x="0" y="614681"/>
            <a:ext cx="10972800" cy="76199"/>
          </a:xfrm>
          <a:prstGeom prst="rect">
            <a:avLst/>
          </a:prstGeom>
          <a:solidFill>
            <a:srgbClr val="E2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13" name="Rectangle 12"/>
          <p:cNvSpPr>
            <a:spLocks noChangeArrowheads="1"/>
          </p:cNvSpPr>
          <p:nvPr userDrawn="1">
            <p:custDataLst>
              <p:tags r:id="rId7"/>
            </p:custDataLst>
          </p:nvPr>
        </p:nvSpPr>
        <p:spPr bwMode="auto">
          <a:xfrm>
            <a:off x="0" y="0"/>
            <a:ext cx="1005840" cy="653627"/>
          </a:xfrm>
          <a:prstGeom prst="rect">
            <a:avLst/>
          </a:prstGeom>
          <a:solidFill>
            <a:srgbClr val="E20000"/>
          </a:solidFill>
          <a:ln w="9525" algn="ctr">
            <a:solidFill>
              <a:srgbClr val="E2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pic>
        <p:nvPicPr>
          <p:cNvPr id="14" name="Picture 9"/>
          <p:cNvPicPr>
            <a:picLocks noChangeAspect="1" noChangeArrowheads="1"/>
          </p:cNvPicPr>
          <p:nvPr userDrawn="1">
            <p:custDataLst>
              <p:tags r:id="rId8"/>
            </p:custDataLst>
          </p:nvPr>
        </p:nvPicPr>
        <p:blipFill>
          <a:blip r:embed="rId12" cstate="print"/>
          <a:stretch>
            <a:fillRect/>
          </a:stretch>
        </p:blipFill>
        <p:spPr bwMode="auto">
          <a:xfrm>
            <a:off x="42594" y="0"/>
            <a:ext cx="963247" cy="682752"/>
          </a:xfrm>
          <a:prstGeom prst="ellipse">
            <a:avLst/>
          </a:prstGeom>
          <a:ln>
            <a:noFill/>
          </a:ln>
          <a:effectLst>
            <a:softEdge rad="112500"/>
          </a:effectLst>
        </p:spPr>
      </p:pic>
      <p:sp>
        <p:nvSpPr>
          <p:cNvPr id="17" name="Rectangle 16"/>
          <p:cNvSpPr>
            <a:spLocks noChangeArrowheads="1"/>
          </p:cNvSpPr>
          <p:nvPr userDrawn="1">
            <p:custDataLst>
              <p:tags r:id="rId9"/>
            </p:custDataLst>
          </p:nvPr>
        </p:nvSpPr>
        <p:spPr bwMode="auto">
          <a:xfrm>
            <a:off x="10149840" y="6951134"/>
            <a:ext cx="5100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E4FD630-EB05-4FF3-A4B3-3869D7D18FEA}" type="slidenum">
              <a:rPr lang="en-IN" altLang="en-US" sz="1920" smtClean="0">
                <a:solidFill>
                  <a:srgbClr val="23518B"/>
                </a:solidFill>
                <a:latin typeface="Arial Black" panose="020B0A04020102020204" pitchFamily="34" charset="0"/>
              </a:rPr>
              <a:pPr eaLnBrk="1" hangingPunct="1">
                <a:defRPr/>
              </a:pPr>
              <a:t>‹#›</a:t>
            </a:fld>
            <a:endParaRPr lang="en-US" altLang="en-US" sz="1920">
              <a:solidFill>
                <a:srgbClr val="23518B"/>
              </a:solidFill>
              <a:latin typeface="Arial Black" panose="020B0A04020102020204" pitchFamily="34" charset="0"/>
            </a:endParaRPr>
          </a:p>
        </p:txBody>
      </p:sp>
      <p:cxnSp>
        <p:nvCxnSpPr>
          <p:cNvPr id="18" name="Straight Connector 18"/>
          <p:cNvCxnSpPr>
            <a:cxnSpLocks noChangeShapeType="1"/>
          </p:cNvCxnSpPr>
          <p:nvPr userDrawn="1"/>
        </p:nvCxnSpPr>
        <p:spPr bwMode="auto">
          <a:xfrm rot="5400000">
            <a:off x="9959552" y="7131474"/>
            <a:ext cx="384387"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
        <p:nvSpPr>
          <p:cNvPr id="15" name="Rectangle 3"/>
          <p:cNvSpPr>
            <a:spLocks noGrp="1" noChangeArrowheads="1"/>
          </p:cNvSpPr>
          <p:nvPr>
            <p:ph type="title"/>
          </p:nvPr>
        </p:nvSpPr>
        <p:spPr bwMode="auto">
          <a:xfrm>
            <a:off x="240031" y="210397"/>
            <a:ext cx="10458450" cy="1036320"/>
          </a:xfrm>
          <a:prstGeom prst="rect">
            <a:avLst/>
          </a:prstGeom>
          <a:noFill/>
          <a:ln w="9525">
            <a:noFill/>
            <a:miter lim="800000"/>
            <a:headEnd/>
            <a:tailEnd/>
          </a:ln>
          <a:effectLst/>
        </p:spPr>
        <p:txBody>
          <a:bodyPr/>
          <a:lstStyle/>
          <a:p>
            <a:pPr lvl="0"/>
            <a:r>
              <a:rPr lang="en-US"/>
              <a:t>Click to edit Master title style</a:t>
            </a:r>
          </a:p>
        </p:txBody>
      </p:sp>
      <p:sp>
        <p:nvSpPr>
          <p:cNvPr id="16" name="Rectangle 4"/>
          <p:cNvSpPr>
            <a:spLocks noGrp="1" noChangeArrowheads="1"/>
          </p:cNvSpPr>
          <p:nvPr>
            <p:ph idx="1"/>
          </p:nvPr>
        </p:nvSpPr>
        <p:spPr bwMode="black">
          <a:xfrm>
            <a:off x="548640" y="2101850"/>
            <a:ext cx="9875520" cy="4297680"/>
          </a:xfrm>
          <a:prstGeom prst="rect">
            <a:avLst/>
          </a:prstGeom>
          <a:noFill/>
          <a:ln w="9525">
            <a:noFill/>
            <a:miter lim="800000"/>
            <a:headEnd/>
            <a:tailEnd/>
          </a:ln>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2"/>
          <p:cNvSpPr>
            <a:spLocks noGrp="1"/>
          </p:cNvSpPr>
          <p:nvPr>
            <p:ph type="sldNum" sz="quarter" idx="10"/>
          </p:nvPr>
        </p:nvSpPr>
        <p:spPr>
          <a:xfrm>
            <a:off x="7955280" y="6808894"/>
            <a:ext cx="2560320" cy="389467"/>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chemeClr val="bg1"/>
                </a:solidFill>
              </a:defRPr>
            </a:lvl1pPr>
          </a:lstStyle>
          <a:p>
            <a:pPr>
              <a:defRPr/>
            </a:pPr>
            <a:fld id="{417FC9B4-FC97-46DF-B4DE-2466205B5278}" type="slidenum">
              <a:rPr lang="en-IN" altLang="en-US" sz="1920">
                <a:solidFill>
                  <a:prstClr val="white"/>
                </a:solidFill>
                <a:latin typeface="Arial" panose="020B0604020202020204" pitchFamily="34" charset="0"/>
                <a:cs typeface="Arial" panose="020B0604020202020204" pitchFamily="34" charset="0"/>
              </a:rPr>
              <a:pPr>
                <a:defRPr/>
              </a:pPr>
              <a:t>‹#›</a:t>
            </a:fld>
            <a:endParaRPr lang="en-IN" altLang="en-US" sz="192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998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637455"/>
            <a:ext cx="4848225" cy="682413"/>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p:cNvSpPr>
            <a:spLocks noGrp="1"/>
          </p:cNvSpPr>
          <p:nvPr>
            <p:ph sz="half" idx="2"/>
          </p:nvPr>
        </p:nvSpPr>
        <p:spPr>
          <a:xfrm>
            <a:off x="548640" y="2319868"/>
            <a:ext cx="4848225" cy="421470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637455"/>
            <a:ext cx="4850130" cy="682413"/>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5574031" y="2319868"/>
            <a:ext cx="4850130" cy="421470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EAD3258-C4F1-48B6-BA82-16A1796BB1D9}" type="datetime1">
              <a:rPr lang="en-US" smtClean="0"/>
              <a:pPr>
                <a:defRPr/>
              </a:pPr>
              <a:t>12/29/2025</a:t>
            </a:fld>
            <a:endParaRPr lang="en-US"/>
          </a:p>
        </p:txBody>
      </p:sp>
      <p:sp>
        <p:nvSpPr>
          <p:cNvPr id="8" name="Footer Placeholder 7"/>
          <p:cNvSpPr>
            <a:spLocks noGrp="1"/>
          </p:cNvSpPr>
          <p:nvPr>
            <p:ph type="ftr" sz="quarter" idx="11"/>
          </p:nvPr>
        </p:nvSpPr>
        <p:spPr/>
        <p:txBody>
          <a:bodyPr/>
          <a:lstStyle/>
          <a:p>
            <a:pPr>
              <a:defRPr/>
            </a:pPr>
            <a:r>
              <a:rPr lang="en-US"/>
              <a:t>1</a:t>
            </a:r>
          </a:p>
        </p:txBody>
      </p:sp>
      <p:sp>
        <p:nvSpPr>
          <p:cNvPr id="9" name="Slide Number Placeholder 8"/>
          <p:cNvSpPr>
            <a:spLocks noGrp="1"/>
          </p:cNvSpPr>
          <p:nvPr>
            <p:ph type="sldNum" sz="quarter" idx="12"/>
          </p:nvPr>
        </p:nvSpPr>
        <p:spPr/>
        <p:txBody>
          <a:bodyPr/>
          <a:lstStyle/>
          <a:p>
            <a:pPr>
              <a:defRPr/>
            </a:pPr>
            <a:fld id="{245BE089-E4DA-4587-9103-897F657FD9C9}" type="slidenum">
              <a:rPr lang="en-US" smtClean="0"/>
              <a:pPr>
                <a:defRPr/>
              </a:pPr>
              <a:t>‹#›</a:t>
            </a:fld>
            <a:endParaRPr lang="en-US"/>
          </a:p>
        </p:txBody>
      </p:sp>
    </p:spTree>
    <p:extLst>
      <p:ext uri="{BB962C8B-B14F-4D97-AF65-F5344CB8AC3E}">
        <p14:creationId xmlns:p14="http://schemas.microsoft.com/office/powerpoint/2010/main" val="4088358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vert="horz" wrap="square" lIns="84216" tIns="42108" rIns="84216" bIns="42108" numCol="1" anchor="t" anchorCtr="0" compatLnSpc="1">
            <a:prstTxWarp prst="textNoShape">
              <a:avLst/>
            </a:prstTxWarp>
          </a:bodyPr>
          <a:lstStyle>
            <a:lvl1pPr eaLnBrk="0" hangingPunct="0">
              <a:defRPr/>
            </a:lvl1pPr>
          </a:lstStyle>
          <a:p>
            <a:pPr>
              <a:defRPr/>
            </a:pPr>
            <a:fld id="{65430E8F-7E14-4AB1-B614-52F2EEDB25E3}" type="slidenum">
              <a:rPr lang="en-US" altLang="en-US" sz="1920">
                <a:solidFill>
                  <a:prstClr val="black"/>
                </a:solidFill>
                <a:latin typeface="Arial" panose="020B0604020202020204" pitchFamily="34" charset="0"/>
                <a:cs typeface="Arial" panose="020B0604020202020204" pitchFamily="34" charset="0"/>
              </a:rPr>
              <a:pPr>
                <a:defRPr/>
              </a:pPr>
              <a:t>‹#›</a:t>
            </a:fld>
            <a:endParaRPr lang="en-US" altLang="en-US" sz="192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390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1251721C-4CA2-4427-9278-2E0D5BD77011}"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848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1263F005-7363-4CF0-9373-5EF95FE24B3C}"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851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0278DB0C-9684-42C0-A4E9-11559346E413}"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87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2E50D9B9-ADDD-4FA6-A984-614593E7C4C4}"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084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3537D472-842D-4BB4-A1DC-8463005BA67C}"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80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26333EF2-F5A5-4CC6-B7B0-6225B0BD5306}"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371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9C019558-CD8F-4D4F-B525-44834236AD3C}"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192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smtClean="0">
                <a:solidFill>
                  <a:schemeClr val="tx1"/>
                </a:solidFill>
              </a:defRPr>
            </a:lvl1pPr>
          </a:lstStyle>
          <a:p>
            <a:pPr>
              <a:defRPr/>
            </a:pPr>
            <a:fld id="{78CD739B-59EB-4CC1-A79E-109572052812}"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84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F24D4E5-2415-4D29-8F13-418CE996F23F}" type="datetime1">
              <a:rPr lang="en-US" smtClean="0"/>
              <a:pPr>
                <a:defRPr/>
              </a:pPr>
              <a:t>12/29/2025</a:t>
            </a:fld>
            <a:endParaRPr lang="en-US"/>
          </a:p>
        </p:txBody>
      </p:sp>
      <p:sp>
        <p:nvSpPr>
          <p:cNvPr id="4" name="Footer Placeholder 3"/>
          <p:cNvSpPr>
            <a:spLocks noGrp="1"/>
          </p:cNvSpPr>
          <p:nvPr>
            <p:ph type="ftr" sz="quarter" idx="11"/>
          </p:nvPr>
        </p:nvSpPr>
        <p:spPr/>
        <p:txBody>
          <a:bodyPr/>
          <a:lstStyle/>
          <a:p>
            <a:pPr>
              <a:defRPr/>
            </a:pPr>
            <a:r>
              <a:rPr lang="en-US"/>
              <a:t>1</a:t>
            </a:r>
          </a:p>
        </p:txBody>
      </p:sp>
      <p:sp>
        <p:nvSpPr>
          <p:cNvPr id="5" name="Slide Number Placeholder 4"/>
          <p:cNvSpPr>
            <a:spLocks noGrp="1"/>
          </p:cNvSpPr>
          <p:nvPr>
            <p:ph type="sldNum" sz="quarter" idx="12"/>
          </p:nvPr>
        </p:nvSpPr>
        <p:spPr/>
        <p:txBody>
          <a:bodyPr/>
          <a:lstStyle/>
          <a:p>
            <a:pPr>
              <a:defRPr/>
            </a:pPr>
            <a:fld id="{3A3C945A-86BC-4DDE-B7E5-889FC1CD6589}" type="slidenum">
              <a:rPr lang="en-US" smtClean="0"/>
              <a:pPr>
                <a:defRPr/>
              </a:pPr>
              <a:t>‹#›</a:t>
            </a:fld>
            <a:endParaRPr lang="en-US"/>
          </a:p>
        </p:txBody>
      </p:sp>
    </p:spTree>
    <p:extLst>
      <p:ext uri="{BB962C8B-B14F-4D97-AF65-F5344CB8AC3E}">
        <p14:creationId xmlns:p14="http://schemas.microsoft.com/office/powerpoint/2010/main" val="80981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226040" y="6934200"/>
            <a:ext cx="746760" cy="389467"/>
          </a:xfrm>
        </p:spPr>
        <p:txBody>
          <a:bodyPr/>
          <a:lstStyle>
            <a:lvl1pPr>
              <a:defRPr sz="1050">
                <a:latin typeface="+mn-lt"/>
              </a:defRPr>
            </a:lvl1pPr>
          </a:lstStyle>
          <a:p>
            <a:pPr>
              <a:defRPr/>
            </a:pPr>
            <a:fld id="{76B6285A-095E-4A8F-8616-D063DC275E67}" type="slidenum">
              <a:rPr lang="en-US" smtClean="0"/>
              <a:pPr>
                <a:defRPr/>
              </a:pPr>
              <a:t>‹#›</a:t>
            </a:fld>
            <a:endParaRPr lang="en-US"/>
          </a:p>
        </p:txBody>
      </p:sp>
      <p:pic>
        <p:nvPicPr>
          <p:cNvPr id="5" name="Picture 8"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1835" y="123042"/>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85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91253"/>
            <a:ext cx="3609976" cy="123952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290060" y="291255"/>
            <a:ext cx="6134100" cy="6243321"/>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530775"/>
            <a:ext cx="3609976" cy="5003801"/>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5ECF43-337F-4982-AFBC-FD82695A8ED1}" type="datetime1">
              <a:rPr lang="en-US" smtClean="0"/>
              <a:pPr>
                <a:defRPr/>
              </a:pPr>
              <a:t>12/29/2025</a:t>
            </a:fld>
            <a:endParaRPr lang="en-US"/>
          </a:p>
        </p:txBody>
      </p:sp>
      <p:sp>
        <p:nvSpPr>
          <p:cNvPr id="6" name="Footer Placeholder 5"/>
          <p:cNvSpPr>
            <a:spLocks noGrp="1"/>
          </p:cNvSpPr>
          <p:nvPr>
            <p:ph type="ftr" sz="quarter" idx="11"/>
          </p:nvPr>
        </p:nvSpPr>
        <p:spPr/>
        <p:txBody>
          <a:bodyPr/>
          <a:lstStyle/>
          <a:p>
            <a:pPr>
              <a:defRPr/>
            </a:pPr>
            <a:r>
              <a:rPr lang="en-US"/>
              <a:t>1</a:t>
            </a:r>
          </a:p>
        </p:txBody>
      </p:sp>
      <p:sp>
        <p:nvSpPr>
          <p:cNvPr id="7" name="Slide Number Placeholder 6"/>
          <p:cNvSpPr>
            <a:spLocks noGrp="1"/>
          </p:cNvSpPr>
          <p:nvPr>
            <p:ph type="sldNum" sz="quarter" idx="12"/>
          </p:nvPr>
        </p:nvSpPr>
        <p:spPr/>
        <p:txBody>
          <a:bodyPr/>
          <a:lstStyle/>
          <a:p>
            <a:pPr>
              <a:defRPr/>
            </a:pPr>
            <a:fld id="{12EB23E7-7332-4E2B-9AA0-F7A4BA12AF1C}" type="slidenum">
              <a:rPr lang="en-US" smtClean="0"/>
              <a:pPr>
                <a:defRPr/>
              </a:pPr>
              <a:t>‹#›</a:t>
            </a:fld>
            <a:endParaRPr lang="en-US"/>
          </a:p>
        </p:txBody>
      </p:sp>
    </p:spTree>
    <p:extLst>
      <p:ext uri="{BB962C8B-B14F-4D97-AF65-F5344CB8AC3E}">
        <p14:creationId xmlns:p14="http://schemas.microsoft.com/office/powerpoint/2010/main" val="17105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5120641"/>
            <a:ext cx="6583680" cy="604521"/>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150745" y="653627"/>
            <a:ext cx="6583680" cy="438912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150745" y="5725162"/>
            <a:ext cx="6583680" cy="858519"/>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102111-FE66-4693-AD8A-D541E28C3B68}" type="datetime1">
              <a:rPr lang="en-US" smtClean="0"/>
              <a:pPr>
                <a:defRPr/>
              </a:pPr>
              <a:t>12/29/2025</a:t>
            </a:fld>
            <a:endParaRPr lang="en-US"/>
          </a:p>
        </p:txBody>
      </p:sp>
      <p:sp>
        <p:nvSpPr>
          <p:cNvPr id="6" name="Footer Placeholder 5"/>
          <p:cNvSpPr>
            <a:spLocks noGrp="1"/>
          </p:cNvSpPr>
          <p:nvPr>
            <p:ph type="ftr" sz="quarter" idx="11"/>
          </p:nvPr>
        </p:nvSpPr>
        <p:spPr/>
        <p:txBody>
          <a:bodyPr/>
          <a:lstStyle/>
          <a:p>
            <a:pPr>
              <a:defRPr/>
            </a:pPr>
            <a:r>
              <a:rPr lang="en-US"/>
              <a:t>1</a:t>
            </a:r>
          </a:p>
        </p:txBody>
      </p:sp>
      <p:sp>
        <p:nvSpPr>
          <p:cNvPr id="7" name="Slide Number Placeholder 6"/>
          <p:cNvSpPr>
            <a:spLocks noGrp="1"/>
          </p:cNvSpPr>
          <p:nvPr>
            <p:ph type="sldNum" sz="quarter" idx="12"/>
          </p:nvPr>
        </p:nvSpPr>
        <p:spPr/>
        <p:txBody>
          <a:bodyPr/>
          <a:lstStyle/>
          <a:p>
            <a:pPr>
              <a:defRPr/>
            </a:pPr>
            <a:fld id="{7E69FE4B-197D-4CCD-8C9C-A813FA89CC73}" type="slidenum">
              <a:rPr lang="en-US" smtClean="0"/>
              <a:pPr>
                <a:defRPr/>
              </a:pPr>
              <a:t>‹#›</a:t>
            </a:fld>
            <a:endParaRPr lang="en-US"/>
          </a:p>
        </p:txBody>
      </p:sp>
    </p:spTree>
    <p:extLst>
      <p:ext uri="{BB962C8B-B14F-4D97-AF65-F5344CB8AC3E}">
        <p14:creationId xmlns:p14="http://schemas.microsoft.com/office/powerpoint/2010/main" val="298426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tags" Target="../tags/tag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4.xml"/><Relationship Id="rId2" Type="http://schemas.openxmlformats.org/officeDocument/2006/relationships/slideLayout" Target="../slideLayouts/slideLayout48.xml"/><Relationship Id="rId16" Type="http://schemas.openxmlformats.org/officeDocument/2006/relationships/tags" Target="../tags/tag3.xml"/><Relationship Id="rId20" Type="http://schemas.openxmlformats.org/officeDocument/2006/relationships/image" Target="../media/image4.w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2.xml"/><Relationship Id="rId10" Type="http://schemas.openxmlformats.org/officeDocument/2006/relationships/slideLayout" Target="../slideLayouts/slideLayout56.xml"/><Relationship Id="rId19" Type="http://schemas.openxmlformats.org/officeDocument/2006/relationships/image" Target="../media/image3.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548640" y="1706880"/>
            <a:ext cx="9875520" cy="4827694"/>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780108"/>
            <a:ext cx="2560320" cy="389467"/>
          </a:xfrm>
          <a:prstGeom prst="rect">
            <a:avLst/>
          </a:prstGeom>
        </p:spPr>
        <p:txBody>
          <a:bodyPr vert="horz" lIns="109728" tIns="54864" rIns="109728" bIns="54864" rtlCol="0" anchor="ctr"/>
          <a:lstStyle>
            <a:lvl1pPr algn="l">
              <a:defRPr sz="1400">
                <a:solidFill>
                  <a:schemeClr val="tx1">
                    <a:tint val="75000"/>
                  </a:schemeClr>
                </a:solidFill>
              </a:defRPr>
            </a:lvl1pPr>
          </a:lstStyle>
          <a:p>
            <a:pPr>
              <a:defRPr/>
            </a:pPr>
            <a:fld id="{AEA5EBD6-0A5B-44A1-A6C1-FE478DDD1CB2}" type="datetime1">
              <a:rPr lang="en-US" smtClean="0"/>
              <a:pPr>
                <a:defRPr/>
              </a:pPr>
              <a:t>12/29/2025</a:t>
            </a:fld>
            <a:endParaRPr lang="en-US"/>
          </a:p>
        </p:txBody>
      </p:sp>
      <p:sp>
        <p:nvSpPr>
          <p:cNvPr id="5" name="Footer Placeholder 4"/>
          <p:cNvSpPr>
            <a:spLocks noGrp="1"/>
          </p:cNvSpPr>
          <p:nvPr>
            <p:ph type="ftr" sz="quarter" idx="3"/>
          </p:nvPr>
        </p:nvSpPr>
        <p:spPr>
          <a:xfrm>
            <a:off x="3749040" y="6780108"/>
            <a:ext cx="3474720" cy="389467"/>
          </a:xfrm>
          <a:prstGeom prst="rect">
            <a:avLst/>
          </a:prstGeom>
        </p:spPr>
        <p:txBody>
          <a:bodyPr vert="horz" lIns="109728" tIns="54864" rIns="109728" bIns="54864" rtlCol="0" anchor="ctr"/>
          <a:lstStyle>
            <a:lvl1pPr algn="ctr">
              <a:defRPr sz="1400">
                <a:solidFill>
                  <a:schemeClr val="tx1">
                    <a:tint val="75000"/>
                  </a:schemeClr>
                </a:solidFill>
              </a:defRPr>
            </a:lvl1pPr>
          </a:lstStyle>
          <a:p>
            <a:pPr>
              <a:defRPr/>
            </a:pPr>
            <a:r>
              <a:rPr lang="en-US"/>
              <a:t>1</a:t>
            </a:r>
          </a:p>
        </p:txBody>
      </p:sp>
      <p:sp>
        <p:nvSpPr>
          <p:cNvPr id="6" name="Slide Number Placeholder 5"/>
          <p:cNvSpPr>
            <a:spLocks noGrp="1"/>
          </p:cNvSpPr>
          <p:nvPr>
            <p:ph type="sldNum" sz="quarter" idx="4"/>
          </p:nvPr>
        </p:nvSpPr>
        <p:spPr>
          <a:xfrm>
            <a:off x="7863840" y="6780108"/>
            <a:ext cx="2560320" cy="389467"/>
          </a:xfrm>
          <a:prstGeom prst="rect">
            <a:avLst/>
          </a:prstGeom>
        </p:spPr>
        <p:txBody>
          <a:bodyPr vert="horz" lIns="109728" tIns="54864" rIns="109728" bIns="54864" rtlCol="0" anchor="ctr"/>
          <a:lstStyle>
            <a:lvl1pPr algn="r">
              <a:defRPr sz="1400">
                <a:solidFill>
                  <a:schemeClr val="tx1">
                    <a:tint val="75000"/>
                  </a:schemeClr>
                </a:solidFill>
              </a:defRPr>
            </a:lvl1pPr>
          </a:lstStyle>
          <a:p>
            <a:pPr>
              <a:defRPr/>
            </a:pPr>
            <a:fld id="{6E69F0D1-B129-4203-8EC9-235F8665FCFF}" type="slidenum">
              <a:rPr lang="en-US" smtClean="0"/>
              <a:pPr>
                <a:defRPr/>
              </a:pPr>
              <a:t>‹#›</a:t>
            </a:fld>
            <a:endParaRPr lang="en-US"/>
          </a:p>
        </p:txBody>
      </p:sp>
    </p:spTree>
    <p:extLst>
      <p:ext uri="{BB962C8B-B14F-4D97-AF65-F5344CB8AC3E}">
        <p14:creationId xmlns:p14="http://schemas.microsoft.com/office/powerpoint/2010/main" val="256862371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54" r:id="rId13"/>
  </p:sldLayoutIdLst>
  <p:hf hdr="0" dt="0"/>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063" y="388938"/>
            <a:ext cx="9464675"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063" y="1947863"/>
            <a:ext cx="9464675"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063" y="6780213"/>
            <a:ext cx="2468562"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780B8022-77EA-4E60-86BB-585710F28F87}" type="datetimeFigureOut">
              <a:rPr lang="en-US" smtClean="0"/>
              <a:t>12/29/2025</a:t>
            </a:fld>
            <a:endParaRPr lang="en-US"/>
          </a:p>
        </p:txBody>
      </p:sp>
      <p:sp>
        <p:nvSpPr>
          <p:cNvPr id="5" name="Footer Placeholder 4"/>
          <p:cNvSpPr>
            <a:spLocks noGrp="1"/>
          </p:cNvSpPr>
          <p:nvPr>
            <p:ph type="ftr" sz="quarter" idx="3"/>
          </p:nvPr>
        </p:nvSpPr>
        <p:spPr>
          <a:xfrm>
            <a:off x="3635375" y="6780213"/>
            <a:ext cx="37020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50175" y="6780213"/>
            <a:ext cx="2468563"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FAFF07A4-0917-4B52-8502-416695A25AE1}" type="slidenum">
              <a:rPr lang="en-US" smtClean="0"/>
              <a:t>‹#›</a:t>
            </a:fld>
            <a:endParaRPr lang="en-US"/>
          </a:p>
        </p:txBody>
      </p:sp>
    </p:spTree>
    <p:extLst>
      <p:ext uri="{BB962C8B-B14F-4D97-AF65-F5344CB8AC3E}">
        <p14:creationId xmlns:p14="http://schemas.microsoft.com/office/powerpoint/2010/main" val="3917047534"/>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063" y="388938"/>
            <a:ext cx="9464675"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063" y="1947863"/>
            <a:ext cx="9464675"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063" y="6780213"/>
            <a:ext cx="2468562"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884D549A-9FA6-428B-B5A4-89D01F4719E3}" type="datetimeFigureOut">
              <a:rPr lang="en-US" smtClean="0"/>
              <a:t>12/29/2025</a:t>
            </a:fld>
            <a:endParaRPr lang="en-US"/>
          </a:p>
        </p:txBody>
      </p:sp>
      <p:sp>
        <p:nvSpPr>
          <p:cNvPr id="5" name="Footer Placeholder 4"/>
          <p:cNvSpPr>
            <a:spLocks noGrp="1"/>
          </p:cNvSpPr>
          <p:nvPr>
            <p:ph type="ftr" sz="quarter" idx="3"/>
          </p:nvPr>
        </p:nvSpPr>
        <p:spPr>
          <a:xfrm>
            <a:off x="3635375" y="6780213"/>
            <a:ext cx="37020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51837" y="6780213"/>
            <a:ext cx="2468563" cy="38893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EDDECB87-608B-42A7-9370-8F8EE9498C03}" type="slidenum">
              <a:rPr lang="en-US" smtClean="0"/>
              <a:pPr/>
              <a:t>‹#›</a:t>
            </a:fld>
            <a:endParaRPr lang="en-US"/>
          </a:p>
        </p:txBody>
      </p:sp>
    </p:spTree>
    <p:extLst>
      <p:ext uri="{BB962C8B-B14F-4D97-AF65-F5344CB8AC3E}">
        <p14:creationId xmlns:p14="http://schemas.microsoft.com/office/powerpoint/2010/main" val="157035894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063" y="388938"/>
            <a:ext cx="9464675"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063" y="1947863"/>
            <a:ext cx="9464675"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063" y="6780213"/>
            <a:ext cx="2468562"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40114167-94F8-4BD2-9CF1-D3D9D7499D52}" type="datetimeFigureOut">
              <a:rPr lang="en-US" smtClean="0"/>
              <a:t>12/29/2025</a:t>
            </a:fld>
            <a:endParaRPr lang="en-US"/>
          </a:p>
        </p:txBody>
      </p:sp>
      <p:sp>
        <p:nvSpPr>
          <p:cNvPr id="5" name="Footer Placeholder 4"/>
          <p:cNvSpPr>
            <a:spLocks noGrp="1"/>
          </p:cNvSpPr>
          <p:nvPr>
            <p:ph type="ftr" sz="quarter" idx="3"/>
          </p:nvPr>
        </p:nvSpPr>
        <p:spPr>
          <a:xfrm>
            <a:off x="3635375" y="6780213"/>
            <a:ext cx="37020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50175" y="6780213"/>
            <a:ext cx="2468563"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638-D332-407C-A4E6-014087DE893D}" type="slidenum">
              <a:rPr lang="en-US" smtClean="0"/>
              <a:t>‹#›</a:t>
            </a:fld>
            <a:endParaRPr lang="en-US"/>
          </a:p>
        </p:txBody>
      </p:sp>
    </p:spTree>
    <p:extLst>
      <p:ext uri="{BB962C8B-B14F-4D97-AF65-F5344CB8AC3E}">
        <p14:creationId xmlns:p14="http://schemas.microsoft.com/office/powerpoint/2010/main" val="4166676471"/>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p:custDataLst>
              <p:tags r:id="rId14"/>
            </p:custDataLst>
          </p:nvPr>
        </p:nvSpPr>
        <p:spPr bwMode="auto">
          <a:xfrm>
            <a:off x="0" y="0"/>
            <a:ext cx="10972800" cy="682414"/>
          </a:xfrm>
          <a:prstGeom prst="rect">
            <a:avLst/>
          </a:prstGeom>
          <a:solidFill>
            <a:srgbClr val="FFFF7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IN" altLang="en-US" sz="1920">
              <a:solidFill>
                <a:prstClr val="black"/>
              </a:solidFill>
            </a:endParaRPr>
          </a:p>
        </p:txBody>
      </p:sp>
      <p:sp>
        <p:nvSpPr>
          <p:cNvPr id="1027" name="Rectangle 9"/>
          <p:cNvSpPr>
            <a:spLocks noChangeArrowheads="1"/>
          </p:cNvSpPr>
          <p:nvPr>
            <p:custDataLst>
              <p:tags r:id="rId15"/>
            </p:custDataLst>
          </p:nvPr>
        </p:nvSpPr>
        <p:spPr bwMode="auto">
          <a:xfrm>
            <a:off x="0" y="614681"/>
            <a:ext cx="10972800" cy="76199"/>
          </a:xfrm>
          <a:prstGeom prst="rect">
            <a:avLst/>
          </a:prstGeom>
          <a:solidFill>
            <a:srgbClr val="E2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IN" altLang="en-US" sz="1920">
              <a:solidFill>
                <a:prstClr val="black"/>
              </a:solidFill>
            </a:endParaRPr>
          </a:p>
        </p:txBody>
      </p:sp>
      <p:sp>
        <p:nvSpPr>
          <p:cNvPr id="1028" name="Rectangle 10"/>
          <p:cNvSpPr>
            <a:spLocks noChangeArrowheads="1"/>
          </p:cNvSpPr>
          <p:nvPr>
            <p:custDataLst>
              <p:tags r:id="rId16"/>
            </p:custDataLst>
          </p:nvPr>
        </p:nvSpPr>
        <p:spPr bwMode="auto">
          <a:xfrm>
            <a:off x="0" y="0"/>
            <a:ext cx="1005840" cy="653627"/>
          </a:xfrm>
          <a:prstGeom prst="rect">
            <a:avLst/>
          </a:prstGeom>
          <a:solidFill>
            <a:srgbClr val="E20000"/>
          </a:solidFill>
          <a:ln w="9525" algn="ctr">
            <a:solidFill>
              <a:srgbClr val="E2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IN" altLang="en-US" sz="1920">
              <a:solidFill>
                <a:prstClr val="black"/>
              </a:solidFill>
            </a:endParaRPr>
          </a:p>
        </p:txBody>
      </p:sp>
      <p:pic>
        <p:nvPicPr>
          <p:cNvPr id="12" name="Picture 9"/>
          <p:cNvPicPr>
            <a:picLocks noChangeAspect="1" noChangeArrowheads="1"/>
          </p:cNvPicPr>
          <p:nvPr>
            <p:custDataLst>
              <p:tags r:id="rId17"/>
            </p:custDataLst>
          </p:nvPr>
        </p:nvPicPr>
        <p:blipFill>
          <a:blip r:embed="rId20" cstate="print"/>
          <a:stretch>
            <a:fillRect/>
          </a:stretch>
        </p:blipFill>
        <p:spPr bwMode="auto">
          <a:xfrm>
            <a:off x="42594" y="0"/>
            <a:ext cx="963247" cy="682752"/>
          </a:xfrm>
          <a:prstGeom prst="ellipse">
            <a:avLst/>
          </a:prstGeom>
          <a:ln>
            <a:noFill/>
          </a:ln>
          <a:effectLst>
            <a:softEdge rad="112500"/>
          </a:effectLst>
        </p:spPr>
      </p:pic>
      <p:sp>
        <p:nvSpPr>
          <p:cNvPr id="1030" name="Rectangle 12"/>
          <p:cNvSpPr>
            <a:spLocks noChangeArrowheads="1"/>
          </p:cNvSpPr>
          <p:nvPr>
            <p:custDataLst>
              <p:tags r:id="rId18"/>
            </p:custDataLst>
          </p:nvPr>
        </p:nvSpPr>
        <p:spPr bwMode="auto">
          <a:xfrm>
            <a:off x="10149840" y="6920654"/>
            <a:ext cx="5196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5D76B95-A68D-4138-A251-A5AADE99594B}" type="slidenum">
              <a:rPr lang="en-IN" altLang="en-US" sz="2133" b="1" smtClean="0">
                <a:solidFill>
                  <a:prstClr val="black"/>
                </a:solidFill>
                <a:latin typeface="AriaI"/>
              </a:rPr>
              <a:pPr eaLnBrk="1" hangingPunct="1">
                <a:defRPr/>
              </a:pPr>
              <a:t>‹#›</a:t>
            </a:fld>
            <a:endParaRPr lang="en-US" altLang="en-US" sz="2133" b="1">
              <a:solidFill>
                <a:prstClr val="black"/>
              </a:solidFill>
              <a:latin typeface="AriaI"/>
            </a:endParaRPr>
          </a:p>
        </p:txBody>
      </p:sp>
      <p:cxnSp>
        <p:nvCxnSpPr>
          <p:cNvPr id="1031" name="Straight Connector 13"/>
          <p:cNvCxnSpPr>
            <a:cxnSpLocks noChangeShapeType="1"/>
            <a:endCxn id="1030" idx="1"/>
          </p:cNvCxnSpPr>
          <p:nvPr/>
        </p:nvCxnSpPr>
        <p:spPr bwMode="auto">
          <a:xfrm flipH="1">
            <a:off x="10149840" y="6910494"/>
            <a:ext cx="1906" cy="220442"/>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cxnSp>
        <p:nvCxnSpPr>
          <p:cNvPr id="1032" name="Straight Connector 14"/>
          <p:cNvCxnSpPr>
            <a:cxnSpLocks noChangeShapeType="1"/>
          </p:cNvCxnSpPr>
          <p:nvPr/>
        </p:nvCxnSpPr>
        <p:spPr bwMode="auto">
          <a:xfrm rot="5400000">
            <a:off x="9959552" y="7131474"/>
            <a:ext cx="384387"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4385783"/>
      </p:ext>
    </p:extLst>
  </p:cSld>
  <p:clrMap bg1="lt1" tx1="dk1" bg2="lt2" tx2="dk2" accent1="accent1" accent2="accent2" accent3="accent3" accent4="accent4" accent5="accent5" accent6="accent6" hlink="hlink" folHlink="folHlink"/>
  <p:sldLayoutIdLst>
    <p:sldLayoutId id="2147484139" r:id="rId1"/>
    <p:sldLayoutId id="2147484141" r:id="rId2"/>
    <p:sldLayoutId id="2147484142" r:id="rId3"/>
    <p:sldLayoutId id="2147484144"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693" kern="1200">
          <a:solidFill>
            <a:schemeClr val="tx1"/>
          </a:solidFill>
          <a:latin typeface="+mj-lt"/>
          <a:ea typeface="+mj-ea"/>
          <a:cs typeface="+mj-cs"/>
        </a:defRPr>
      </a:lvl1pPr>
      <a:lvl2pPr algn="ctr" rtl="0" eaLnBrk="0" fontAlgn="base" hangingPunct="0">
        <a:spcBef>
          <a:spcPct val="0"/>
        </a:spcBef>
        <a:spcAft>
          <a:spcPct val="0"/>
        </a:spcAft>
        <a:defRPr sz="4693">
          <a:solidFill>
            <a:schemeClr val="tx1"/>
          </a:solidFill>
          <a:latin typeface="Calibri" pitchFamily="34" charset="0"/>
        </a:defRPr>
      </a:lvl2pPr>
      <a:lvl3pPr algn="ctr" rtl="0" eaLnBrk="0" fontAlgn="base" hangingPunct="0">
        <a:spcBef>
          <a:spcPct val="0"/>
        </a:spcBef>
        <a:spcAft>
          <a:spcPct val="0"/>
        </a:spcAft>
        <a:defRPr sz="4693">
          <a:solidFill>
            <a:schemeClr val="tx1"/>
          </a:solidFill>
          <a:latin typeface="Calibri" pitchFamily="34" charset="0"/>
        </a:defRPr>
      </a:lvl3pPr>
      <a:lvl4pPr algn="ctr" rtl="0" eaLnBrk="0" fontAlgn="base" hangingPunct="0">
        <a:spcBef>
          <a:spcPct val="0"/>
        </a:spcBef>
        <a:spcAft>
          <a:spcPct val="0"/>
        </a:spcAft>
        <a:defRPr sz="4693">
          <a:solidFill>
            <a:schemeClr val="tx1"/>
          </a:solidFill>
          <a:latin typeface="Calibri" pitchFamily="34" charset="0"/>
        </a:defRPr>
      </a:lvl4pPr>
      <a:lvl5pPr algn="ctr" rtl="0" eaLnBrk="0" fontAlgn="base" hangingPunct="0">
        <a:spcBef>
          <a:spcPct val="0"/>
        </a:spcBef>
        <a:spcAft>
          <a:spcPct val="0"/>
        </a:spcAft>
        <a:defRPr sz="4693">
          <a:solidFill>
            <a:schemeClr val="tx1"/>
          </a:solidFill>
          <a:latin typeface="Calibri" pitchFamily="34" charset="0"/>
        </a:defRPr>
      </a:lvl5pPr>
      <a:lvl6pPr marL="487695" algn="ctr" rtl="0" fontAlgn="base">
        <a:spcBef>
          <a:spcPct val="0"/>
        </a:spcBef>
        <a:spcAft>
          <a:spcPct val="0"/>
        </a:spcAft>
        <a:defRPr sz="4693">
          <a:solidFill>
            <a:schemeClr val="tx1"/>
          </a:solidFill>
          <a:latin typeface="Calibri" pitchFamily="34" charset="0"/>
        </a:defRPr>
      </a:lvl6pPr>
      <a:lvl7pPr marL="975390" algn="ctr" rtl="0" fontAlgn="base">
        <a:spcBef>
          <a:spcPct val="0"/>
        </a:spcBef>
        <a:spcAft>
          <a:spcPct val="0"/>
        </a:spcAft>
        <a:defRPr sz="4693">
          <a:solidFill>
            <a:schemeClr val="tx1"/>
          </a:solidFill>
          <a:latin typeface="Calibri" pitchFamily="34" charset="0"/>
        </a:defRPr>
      </a:lvl7pPr>
      <a:lvl8pPr marL="1463086" algn="ctr" rtl="0" fontAlgn="base">
        <a:spcBef>
          <a:spcPct val="0"/>
        </a:spcBef>
        <a:spcAft>
          <a:spcPct val="0"/>
        </a:spcAft>
        <a:defRPr sz="4693">
          <a:solidFill>
            <a:schemeClr val="tx1"/>
          </a:solidFill>
          <a:latin typeface="Calibri" pitchFamily="34" charset="0"/>
        </a:defRPr>
      </a:lvl8pPr>
      <a:lvl9pPr marL="1950781" algn="ctr" rtl="0" fontAlgn="base">
        <a:spcBef>
          <a:spcPct val="0"/>
        </a:spcBef>
        <a:spcAft>
          <a:spcPct val="0"/>
        </a:spcAft>
        <a:defRPr sz="4693">
          <a:solidFill>
            <a:schemeClr val="tx1"/>
          </a:solidFill>
          <a:latin typeface="Calibri" pitchFamily="34" charset="0"/>
        </a:defRPr>
      </a:lvl9pPr>
    </p:titleStyle>
    <p:bodyStyle>
      <a:lvl1pPr marL="365771" indent="-365771"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2505" indent="-304810" algn="l"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9238" indent="-243848" algn="l"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6933" indent="-243848" algn="l"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4629" indent="-243848" algn="l"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32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chart" Target="../charts/chart8.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Layout" Target="../diagrams/layout18.xml"/><Relationship Id="rId7" Type="http://schemas.openxmlformats.org/officeDocument/2006/relationships/chart" Target="../charts/chart9.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diagramLayout" Target="../diagrams/layout20.xml"/><Relationship Id="rId7" Type="http://schemas.openxmlformats.org/officeDocument/2006/relationships/chart" Target="../charts/chart12.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chart" Target="../charts/chart15.xml"/><Relationship Id="rId4" Type="http://schemas.openxmlformats.org/officeDocument/2006/relationships/diagramQuickStyle" Target="../diagrams/quickStyle20.xml"/><Relationship Id="rId9"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diagramLayout" Target="../diagrams/layout21.xml"/><Relationship Id="rId7" Type="http://schemas.openxmlformats.org/officeDocument/2006/relationships/chart" Target="../charts/chart18.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image" Target="../media/image1.jpeg"/><Relationship Id="rId4" Type="http://schemas.openxmlformats.org/officeDocument/2006/relationships/diagramQuickStyle" Target="../diagrams/quickStyle21.xml"/><Relationship Id="rId9" Type="http://schemas.openxmlformats.org/officeDocument/2006/relationships/chart" Target="../charts/char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diagramLayout" Target="../diagrams/layout22.xml"/><Relationship Id="rId7" Type="http://schemas.openxmlformats.org/officeDocument/2006/relationships/chart" Target="../charts/char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10" Type="http://schemas.openxmlformats.org/officeDocument/2006/relationships/chart" Target="../charts/chart25.xml"/><Relationship Id="rId4" Type="http://schemas.openxmlformats.org/officeDocument/2006/relationships/diagramQuickStyle" Target="../diagrams/quickStyle22.xml"/><Relationship Id="rId9" Type="http://schemas.openxmlformats.org/officeDocument/2006/relationships/chart" Target="../charts/chart2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image" Target="../media/image1.jpeg"/><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6.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1.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hart" Target="../charts/chart2.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12.xml"/><Relationship Id="rId7" Type="http://schemas.openxmlformats.org/officeDocument/2006/relationships/chart" Target="../charts/chart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chart" Target="../charts/chart6.xml"/><Relationship Id="rId4" Type="http://schemas.openxmlformats.org/officeDocument/2006/relationships/diagramQuickStyle" Target="../diagrams/quickStyle12.xml"/><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4" name="Picture 4" descr="http://www.watertechonline.com/wp-content/uploads/2015/09/iStock_000061126194_XXX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0442"/>
            <a:ext cx="10668000" cy="670615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051801" y="6357374"/>
            <a:ext cx="2920999" cy="861774"/>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619428"/>
                </a:solidFill>
                <a:latin typeface="Arial Black" pitchFamily="34" charset="0"/>
              </a:rPr>
              <a:t>An Overview</a:t>
            </a:r>
          </a:p>
          <a:p>
            <a:pPr>
              <a:spcBef>
                <a:spcPct val="50000"/>
              </a:spcBef>
            </a:pPr>
            <a:r>
              <a:rPr lang="en-US" sz="2000" dirty="0" smtClean="0">
                <a:solidFill>
                  <a:srgbClr val="619428"/>
                </a:solidFill>
                <a:latin typeface="Arial Black" pitchFamily="34" charset="0"/>
              </a:rPr>
              <a:t>November </a:t>
            </a:r>
            <a:r>
              <a:rPr lang="en-US" sz="2000" dirty="0" smtClean="0">
                <a:solidFill>
                  <a:srgbClr val="619428"/>
                </a:solidFill>
                <a:latin typeface="Arial Black" pitchFamily="34" charset="0"/>
              </a:rPr>
              <a:t>2025</a:t>
            </a:r>
            <a:endParaRPr lang="en-US" sz="2000" dirty="0">
              <a:solidFill>
                <a:srgbClr val="619428"/>
              </a:solidFill>
              <a:latin typeface="Arial Black" pitchFamily="34" charset="0"/>
            </a:endParaRPr>
          </a:p>
        </p:txBody>
      </p:sp>
      <p:sp>
        <p:nvSpPr>
          <p:cNvPr id="37" name="Text Box 5"/>
          <p:cNvSpPr txBox="1">
            <a:spLocks noChangeArrowheads="1"/>
          </p:cNvSpPr>
          <p:nvPr>
            <p:custDataLst>
              <p:tags r:id="rId1"/>
            </p:custDataLst>
          </p:nvPr>
        </p:nvSpPr>
        <p:spPr bwMode="auto">
          <a:xfrm>
            <a:off x="3276600" y="161716"/>
            <a:ext cx="4775201" cy="486287"/>
          </a:xfrm>
          <a:prstGeom prst="rect">
            <a:avLst/>
          </a:prstGeom>
          <a:noFill/>
          <a:ln w="9525">
            <a:noFill/>
            <a:miter lim="800000"/>
            <a:headEnd/>
            <a:tailEnd/>
          </a:ln>
          <a:effectLst/>
        </p:spPr>
        <p:txBody>
          <a:bodyPr wrap="square">
            <a:spAutoFit/>
          </a:bodyPr>
          <a:lstStyle/>
          <a:p>
            <a:pPr>
              <a:spcBef>
                <a:spcPct val="50000"/>
              </a:spcBef>
            </a:pPr>
            <a:r>
              <a:rPr lang="en-US" sz="2560" dirty="0">
                <a:solidFill>
                  <a:srgbClr val="619428"/>
                </a:solidFill>
                <a:latin typeface="Arial Black" pitchFamily="34" charset="0"/>
              </a:rPr>
              <a:t>Indraprastha Gas Limited</a:t>
            </a:r>
          </a:p>
        </p:txBody>
      </p:sp>
      <p:pic>
        <p:nvPicPr>
          <p:cNvPr id="6" name="Picture 8"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575" y="0"/>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63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10</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553158189"/>
              </p:ext>
            </p:extLst>
          </p:nvPr>
        </p:nvGraphicFramePr>
        <p:xfrm>
          <a:off x="163726" y="1064001"/>
          <a:ext cx="10268418" cy="6045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p:cNvGraphicFramePr/>
          <p:nvPr>
            <p:extLst>
              <p:ext uri="{D42A27DB-BD31-4B8C-83A1-F6EECF244321}">
                <p14:modId xmlns:p14="http://schemas.microsoft.com/office/powerpoint/2010/main" val="3587864682"/>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1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11</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791418955"/>
              </p:ext>
            </p:extLst>
          </p:nvPr>
        </p:nvGraphicFramePr>
        <p:xfrm>
          <a:off x="170981" y="227444"/>
          <a:ext cx="10039819" cy="50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043910129"/>
              </p:ext>
            </p:extLst>
          </p:nvPr>
        </p:nvGraphicFramePr>
        <p:xfrm>
          <a:off x="685800" y="1066800"/>
          <a:ext cx="9829800" cy="594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4216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12</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166338692"/>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63716606"/>
              </p:ext>
            </p:extLst>
          </p:nvPr>
        </p:nvGraphicFramePr>
        <p:xfrm>
          <a:off x="304800" y="914400"/>
          <a:ext cx="9906000" cy="586740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202902" y="6824991"/>
            <a:ext cx="3122650" cy="276999"/>
          </a:xfrm>
          <a:prstGeom prst="rect">
            <a:avLst/>
          </a:prstGeom>
          <a:noFill/>
        </p:spPr>
        <p:txBody>
          <a:bodyPr wrap="none" rtlCol="0">
            <a:spAutoFit/>
          </a:bodyPr>
          <a:lstStyle/>
          <a:p>
            <a:r>
              <a:rPr lang="en-US" sz="1200" dirty="0">
                <a:latin typeface="+mn-lt"/>
              </a:rPr>
              <a:t>Based on data of  </a:t>
            </a:r>
            <a:r>
              <a:rPr lang="en-US" sz="1200" dirty="0" smtClean="0">
                <a:latin typeface="+mn-lt"/>
              </a:rPr>
              <a:t>q4 of financial </a:t>
            </a:r>
            <a:r>
              <a:rPr lang="en-US" sz="1200" dirty="0">
                <a:latin typeface="+mn-lt"/>
              </a:rPr>
              <a:t>year </a:t>
            </a:r>
            <a:r>
              <a:rPr lang="en-US" sz="1200" dirty="0" smtClean="0">
                <a:latin typeface="+mn-lt"/>
              </a:rPr>
              <a:t>2024-25</a:t>
            </a:r>
            <a:endParaRPr lang="en-US" sz="1200" dirty="0">
              <a:latin typeface="+mn-lt"/>
            </a:endParaRPr>
          </a:p>
        </p:txBody>
      </p:sp>
    </p:spTree>
    <p:extLst>
      <p:ext uri="{BB962C8B-B14F-4D97-AF65-F5344CB8AC3E}">
        <p14:creationId xmlns:p14="http://schemas.microsoft.com/office/powerpoint/2010/main" val="266275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13</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110200812"/>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9670339"/>
              </p:ext>
            </p:extLst>
          </p:nvPr>
        </p:nvGraphicFramePr>
        <p:xfrm>
          <a:off x="304800" y="1905000"/>
          <a:ext cx="10134600" cy="3751053"/>
        </p:xfrm>
        <a:graphic>
          <a:graphicData uri="http://schemas.openxmlformats.org/drawingml/2006/table">
            <a:tbl>
              <a:tblPr firstRow="1" bandRow="1">
                <a:tableStyleId>{6E25E649-3F16-4E02-A733-19D2CDBF48F0}</a:tableStyleId>
              </a:tblPr>
              <a:tblGrid>
                <a:gridCol w="1981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45756">
                  <a:extLst>
                    <a:ext uri="{9D8B030D-6E8A-4147-A177-3AD203B41FA5}">
                      <a16:colId xmlns:a16="http://schemas.microsoft.com/office/drawing/2014/main" val="20003"/>
                    </a:ext>
                  </a:extLst>
                </a:gridCol>
                <a:gridCol w="1389320">
                  <a:extLst>
                    <a:ext uri="{9D8B030D-6E8A-4147-A177-3AD203B41FA5}">
                      <a16:colId xmlns:a16="http://schemas.microsoft.com/office/drawing/2014/main" val="20004"/>
                    </a:ext>
                  </a:extLst>
                </a:gridCol>
                <a:gridCol w="1325526">
                  <a:extLst>
                    <a:ext uri="{9D8B030D-6E8A-4147-A177-3AD203B41FA5}">
                      <a16:colId xmlns:a16="http://schemas.microsoft.com/office/drawing/2014/main" val="20005"/>
                    </a:ext>
                  </a:extLst>
                </a:gridCol>
                <a:gridCol w="1349598">
                  <a:extLst>
                    <a:ext uri="{9D8B030D-6E8A-4147-A177-3AD203B41FA5}">
                      <a16:colId xmlns:a16="http://schemas.microsoft.com/office/drawing/2014/main" val="20006"/>
                    </a:ext>
                  </a:extLst>
                </a:gridCol>
              </a:tblGrid>
              <a:tr h="826449">
                <a:tc>
                  <a:txBody>
                    <a:bodyPr/>
                    <a:lstStyle/>
                    <a:p>
                      <a:r>
                        <a:rPr lang="en-US" dirty="0"/>
                        <a:t>Financial</a:t>
                      </a:r>
                      <a:r>
                        <a:rPr lang="en-US" baseline="0" dirty="0"/>
                        <a:t> Year</a:t>
                      </a:r>
                      <a:endParaRPr lang="en-US" dirty="0"/>
                    </a:p>
                  </a:txBody>
                  <a:tcPr/>
                </a:tc>
                <a:tc>
                  <a:txBody>
                    <a:bodyPr/>
                    <a:lstStyle/>
                    <a:p>
                      <a:r>
                        <a:rPr lang="en-US" dirty="0"/>
                        <a:t>March’21</a:t>
                      </a:r>
                    </a:p>
                  </a:txBody>
                  <a:tcPr/>
                </a:tc>
                <a:tc>
                  <a:txBody>
                    <a:bodyPr/>
                    <a:lstStyle/>
                    <a:p>
                      <a:r>
                        <a:rPr lang="en-US" dirty="0"/>
                        <a:t>March’22</a:t>
                      </a:r>
                    </a:p>
                  </a:txBody>
                  <a:tcPr/>
                </a:tc>
                <a:tc>
                  <a:txBody>
                    <a:bodyPr/>
                    <a:lstStyle/>
                    <a:p>
                      <a:r>
                        <a:rPr lang="en-US" dirty="0"/>
                        <a:t>March’23</a:t>
                      </a:r>
                    </a:p>
                  </a:txBody>
                  <a:tcPr/>
                </a:tc>
                <a:tc>
                  <a:txBody>
                    <a:bodyPr/>
                    <a:lstStyle/>
                    <a:p>
                      <a:r>
                        <a:rPr lang="en-US" dirty="0"/>
                        <a:t>March’24</a:t>
                      </a:r>
                    </a:p>
                  </a:txBody>
                  <a:tcPr/>
                </a:tc>
                <a:tc>
                  <a:txBody>
                    <a:bodyPr/>
                    <a:lstStyle/>
                    <a:p>
                      <a:r>
                        <a:rPr lang="en-US" dirty="0" smtClean="0"/>
                        <a:t>March’25</a:t>
                      </a:r>
                      <a:endParaRPr lang="en-US" dirty="0"/>
                    </a:p>
                  </a:txBody>
                  <a:tcPr/>
                </a:tc>
                <a:tc>
                  <a:txBody>
                    <a:bodyPr/>
                    <a:lstStyle/>
                    <a:p>
                      <a:r>
                        <a:rPr lang="en-US" dirty="0" smtClean="0"/>
                        <a:t>Sep’25</a:t>
                      </a:r>
                      <a:endParaRPr lang="en-US" dirty="0"/>
                    </a:p>
                  </a:txBody>
                  <a:tcPr/>
                </a:tc>
                <a:extLst>
                  <a:ext uri="{0D108BD9-81ED-4DB2-BD59-A6C34878D82A}">
                    <a16:rowId xmlns:a16="http://schemas.microsoft.com/office/drawing/2014/main" val="10000"/>
                  </a:ext>
                </a:extLst>
              </a:tr>
              <a:tr h="913662">
                <a:tc>
                  <a:txBody>
                    <a:bodyPr/>
                    <a:lstStyle/>
                    <a:p>
                      <a:r>
                        <a:rPr lang="en-US" dirty="0"/>
                        <a:t>CNG Stations (Cumulative Nos.)</a:t>
                      </a:r>
                      <a:endParaRPr lang="en-US" b="1" dirty="0"/>
                    </a:p>
                  </a:txBody>
                  <a:tcPr/>
                </a:tc>
                <a:tc>
                  <a:txBody>
                    <a:bodyPr/>
                    <a:lstStyle/>
                    <a:p>
                      <a:r>
                        <a:rPr lang="en-US" dirty="0"/>
                        <a:t>612</a:t>
                      </a:r>
                    </a:p>
                  </a:txBody>
                  <a:tcPr/>
                </a:tc>
                <a:tc>
                  <a:txBody>
                    <a:bodyPr/>
                    <a:lstStyle/>
                    <a:p>
                      <a:r>
                        <a:rPr lang="en-US" dirty="0"/>
                        <a:t>711</a:t>
                      </a:r>
                    </a:p>
                  </a:txBody>
                  <a:tcPr/>
                </a:tc>
                <a:tc>
                  <a:txBody>
                    <a:bodyPr/>
                    <a:lstStyle/>
                    <a:p>
                      <a:r>
                        <a:rPr lang="en-US" dirty="0"/>
                        <a:t>791</a:t>
                      </a:r>
                    </a:p>
                  </a:txBody>
                  <a:tcPr/>
                </a:tc>
                <a:tc>
                  <a:txBody>
                    <a:bodyPr/>
                    <a:lstStyle/>
                    <a:p>
                      <a:r>
                        <a:rPr lang="en-US" dirty="0"/>
                        <a:t>882</a:t>
                      </a:r>
                    </a:p>
                  </a:txBody>
                  <a:tcPr/>
                </a:tc>
                <a:tc>
                  <a:txBody>
                    <a:bodyPr/>
                    <a:lstStyle/>
                    <a:p>
                      <a:r>
                        <a:rPr lang="en-US" dirty="0" smtClean="0"/>
                        <a:t>954</a:t>
                      </a:r>
                      <a:endParaRPr lang="en-US" dirty="0"/>
                    </a:p>
                  </a:txBody>
                  <a:tcPr/>
                </a:tc>
                <a:tc>
                  <a:txBody>
                    <a:bodyPr/>
                    <a:lstStyle/>
                    <a:p>
                      <a:r>
                        <a:rPr lang="en-US" dirty="0" smtClean="0"/>
                        <a:t>929</a:t>
                      </a:r>
                      <a:endParaRPr lang="en-US" dirty="0"/>
                    </a:p>
                  </a:txBody>
                  <a:tcPr/>
                </a:tc>
                <a:extLst>
                  <a:ext uri="{0D108BD9-81ED-4DB2-BD59-A6C34878D82A}">
                    <a16:rowId xmlns:a16="http://schemas.microsoft.com/office/drawing/2014/main" val="10001"/>
                  </a:ext>
                </a:extLst>
              </a:tr>
              <a:tr h="913662">
                <a:tc>
                  <a:txBody>
                    <a:bodyPr/>
                    <a:lstStyle/>
                    <a:p>
                      <a:r>
                        <a:rPr lang="en-US" dirty="0"/>
                        <a:t>Sale (Lakh</a:t>
                      </a:r>
                      <a:r>
                        <a:rPr lang="en-US" baseline="0" dirty="0"/>
                        <a:t> kg)</a:t>
                      </a:r>
                      <a:endParaRPr lang="en-US" b="1" dirty="0"/>
                    </a:p>
                  </a:txBody>
                  <a:tcPr/>
                </a:tc>
                <a:tc>
                  <a:txBody>
                    <a:bodyPr/>
                    <a:lstStyle/>
                    <a:p>
                      <a:r>
                        <a:rPr lang="en-US" dirty="0"/>
                        <a:t>9,575</a:t>
                      </a:r>
                    </a:p>
                  </a:txBody>
                  <a:tcPr/>
                </a:tc>
                <a:tc>
                  <a:txBody>
                    <a:bodyPr/>
                    <a:lstStyle/>
                    <a:p>
                      <a:r>
                        <a:rPr lang="en-US" dirty="0"/>
                        <a:t>13,071</a:t>
                      </a:r>
                    </a:p>
                  </a:txBody>
                  <a:tcPr/>
                </a:tc>
                <a:tc>
                  <a:txBody>
                    <a:bodyPr/>
                    <a:lstStyle/>
                    <a:p>
                      <a:r>
                        <a:rPr lang="en-US" dirty="0"/>
                        <a:t>16,112</a:t>
                      </a:r>
                    </a:p>
                  </a:txBody>
                  <a:tcPr/>
                </a:tc>
                <a:tc>
                  <a:txBody>
                    <a:bodyPr/>
                    <a:lstStyle/>
                    <a:p>
                      <a:r>
                        <a:rPr lang="en-US" dirty="0"/>
                        <a:t>16,468</a:t>
                      </a:r>
                    </a:p>
                  </a:txBody>
                  <a:tcPr/>
                </a:tc>
                <a:tc>
                  <a:txBody>
                    <a:bodyPr/>
                    <a:lstStyle/>
                    <a:p>
                      <a:r>
                        <a:rPr lang="en-US" dirty="0" smtClean="0"/>
                        <a:t>17,360</a:t>
                      </a:r>
                      <a:endParaRPr lang="en-US" dirty="0"/>
                    </a:p>
                  </a:txBody>
                  <a:tcPr/>
                </a:tc>
                <a:tc>
                  <a:txBody>
                    <a:bodyPr/>
                    <a:lstStyle/>
                    <a:p>
                      <a:r>
                        <a:rPr lang="en-US" dirty="0" smtClean="0"/>
                        <a:t>9,104</a:t>
                      </a:r>
                      <a:endParaRPr lang="en-US" dirty="0"/>
                    </a:p>
                  </a:txBody>
                  <a:tcPr/>
                </a:tc>
                <a:extLst>
                  <a:ext uri="{0D108BD9-81ED-4DB2-BD59-A6C34878D82A}">
                    <a16:rowId xmlns:a16="http://schemas.microsoft.com/office/drawing/2014/main" val="10002"/>
                  </a:ext>
                </a:extLst>
              </a:tr>
              <a:tr h="913662">
                <a:tc>
                  <a:txBody>
                    <a:bodyPr/>
                    <a:lstStyle/>
                    <a:p>
                      <a:r>
                        <a:rPr lang="en-US" dirty="0"/>
                        <a:t>Sale (Lakh kg/day)</a:t>
                      </a:r>
                      <a:endParaRPr lang="en-US" b="1" dirty="0"/>
                    </a:p>
                  </a:txBody>
                  <a:tcPr/>
                </a:tc>
                <a:tc>
                  <a:txBody>
                    <a:bodyPr/>
                    <a:lstStyle/>
                    <a:p>
                      <a:r>
                        <a:rPr lang="en-US" dirty="0"/>
                        <a:t>26.23</a:t>
                      </a:r>
                    </a:p>
                  </a:txBody>
                  <a:tcPr/>
                </a:tc>
                <a:tc>
                  <a:txBody>
                    <a:bodyPr/>
                    <a:lstStyle/>
                    <a:p>
                      <a:r>
                        <a:rPr lang="en-US" dirty="0"/>
                        <a:t>35.81</a:t>
                      </a:r>
                    </a:p>
                  </a:txBody>
                  <a:tcPr/>
                </a:tc>
                <a:tc>
                  <a:txBody>
                    <a:bodyPr/>
                    <a:lstStyle/>
                    <a:p>
                      <a:r>
                        <a:rPr lang="en-US" dirty="0"/>
                        <a:t>44.14</a:t>
                      </a:r>
                    </a:p>
                  </a:txBody>
                  <a:tcPr/>
                </a:tc>
                <a:tc>
                  <a:txBody>
                    <a:bodyPr/>
                    <a:lstStyle/>
                    <a:p>
                      <a:r>
                        <a:rPr lang="en-US" dirty="0"/>
                        <a:t>44.99</a:t>
                      </a:r>
                    </a:p>
                  </a:txBody>
                  <a:tcPr/>
                </a:tc>
                <a:tc>
                  <a:txBody>
                    <a:bodyPr/>
                    <a:lstStyle/>
                    <a:p>
                      <a:r>
                        <a:rPr lang="en-US" dirty="0" smtClean="0"/>
                        <a:t>47.56</a:t>
                      </a:r>
                      <a:endParaRPr lang="en-US" dirty="0"/>
                    </a:p>
                  </a:txBody>
                  <a:tcPr/>
                </a:tc>
                <a:tc>
                  <a:txBody>
                    <a:bodyPr/>
                    <a:lstStyle/>
                    <a:p>
                      <a:r>
                        <a:rPr lang="en-US" dirty="0" smtClean="0"/>
                        <a:t>49.75</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881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14</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131999298"/>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p:nvPr>
            <p:extLst>
              <p:ext uri="{D42A27DB-BD31-4B8C-83A1-F6EECF244321}">
                <p14:modId xmlns:p14="http://schemas.microsoft.com/office/powerpoint/2010/main" val="2943331495"/>
              </p:ext>
            </p:extLst>
          </p:nvPr>
        </p:nvGraphicFramePr>
        <p:xfrm>
          <a:off x="170982" y="961310"/>
          <a:ext cx="5010618" cy="29248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extLst>
              <p:ext uri="{D42A27DB-BD31-4B8C-83A1-F6EECF244321}">
                <p14:modId xmlns:p14="http://schemas.microsoft.com/office/powerpoint/2010/main" val="1712984139"/>
              </p:ext>
            </p:extLst>
          </p:nvPr>
        </p:nvGraphicFramePr>
        <p:xfrm>
          <a:off x="4800600" y="990601"/>
          <a:ext cx="5999328" cy="2895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extLst>
              <p:ext uri="{D42A27DB-BD31-4B8C-83A1-F6EECF244321}">
                <p14:modId xmlns:p14="http://schemas.microsoft.com/office/powerpoint/2010/main" val="372237105"/>
              </p:ext>
            </p:extLst>
          </p:nvPr>
        </p:nvGraphicFramePr>
        <p:xfrm>
          <a:off x="1600200" y="4085897"/>
          <a:ext cx="6629400" cy="3200400"/>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6781800" y="4267200"/>
            <a:ext cx="838200" cy="461665"/>
          </a:xfrm>
          <a:prstGeom prst="rect">
            <a:avLst/>
          </a:prstGeom>
          <a:noFill/>
        </p:spPr>
        <p:txBody>
          <a:bodyPr wrap="square" rtlCol="0">
            <a:spAutoFit/>
          </a:bodyPr>
          <a:lstStyle/>
          <a:p>
            <a:r>
              <a:rPr lang="en-US" sz="1200" dirty="0" smtClean="0">
                <a:latin typeface="Calibri (Body)"/>
              </a:rPr>
              <a:t>49.75</a:t>
            </a:r>
          </a:p>
          <a:p>
            <a:endParaRPr lang="en-IN" sz="1200" dirty="0">
              <a:latin typeface="Calibri (Body)"/>
            </a:endParaRPr>
          </a:p>
        </p:txBody>
      </p:sp>
    </p:spTree>
    <p:extLst>
      <p:ext uri="{BB962C8B-B14F-4D97-AF65-F5344CB8AC3E}">
        <p14:creationId xmlns:p14="http://schemas.microsoft.com/office/powerpoint/2010/main" val="255485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12480" y="6925733"/>
            <a:ext cx="2560320" cy="389467"/>
          </a:xfrm>
        </p:spPr>
        <p:txBody>
          <a:bodyPr/>
          <a:lstStyle/>
          <a:p>
            <a:pPr>
              <a:defRPr/>
            </a:pPr>
            <a:fld id="{76B6285A-095E-4A8F-8616-D063DC275E67}" type="slidenum">
              <a:rPr lang="en-US" sz="1000" smtClean="0">
                <a:latin typeface="Arial" panose="020B0604020202020204" pitchFamily="34" charset="0"/>
                <a:cs typeface="Arial" panose="020B0604020202020204" pitchFamily="34" charset="0"/>
              </a:rPr>
              <a:pPr>
                <a:defRPr/>
              </a:pPr>
              <a:t>15</a:t>
            </a:fld>
            <a:endParaRPr lang="en-US" sz="1000"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067608680"/>
              </p:ext>
            </p:extLst>
          </p:nvPr>
        </p:nvGraphicFramePr>
        <p:xfrm>
          <a:off x="170982" y="76200"/>
          <a:ext cx="10039818" cy="65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38399360"/>
              </p:ext>
            </p:extLst>
          </p:nvPr>
        </p:nvGraphicFramePr>
        <p:xfrm>
          <a:off x="304800" y="914401"/>
          <a:ext cx="10058400" cy="6172199"/>
        </p:xfrm>
        <a:graphic>
          <a:graphicData uri="http://schemas.openxmlformats.org/drawingml/2006/table">
            <a:tbl>
              <a:tblPr firstRow="1" bandRow="1">
                <a:tableStyleId>{B301B821-A1FF-4177-AEE7-76D212191A09}</a:tableStyleId>
              </a:tblPr>
              <a:tblGrid>
                <a:gridCol w="2049453">
                  <a:extLst>
                    <a:ext uri="{9D8B030D-6E8A-4147-A177-3AD203B41FA5}">
                      <a16:colId xmlns:a16="http://schemas.microsoft.com/office/drawing/2014/main" val="20000"/>
                    </a:ext>
                  </a:extLst>
                </a:gridCol>
                <a:gridCol w="1698238">
                  <a:extLst>
                    <a:ext uri="{9D8B030D-6E8A-4147-A177-3AD203B41FA5}">
                      <a16:colId xmlns:a16="http://schemas.microsoft.com/office/drawing/2014/main" val="20001"/>
                    </a:ext>
                  </a:extLst>
                </a:gridCol>
                <a:gridCol w="1608857">
                  <a:extLst>
                    <a:ext uri="{9D8B030D-6E8A-4147-A177-3AD203B41FA5}">
                      <a16:colId xmlns:a16="http://schemas.microsoft.com/office/drawing/2014/main" val="20002"/>
                    </a:ext>
                  </a:extLst>
                </a:gridCol>
                <a:gridCol w="1608857">
                  <a:extLst>
                    <a:ext uri="{9D8B030D-6E8A-4147-A177-3AD203B41FA5}">
                      <a16:colId xmlns:a16="http://schemas.microsoft.com/office/drawing/2014/main" val="20003"/>
                    </a:ext>
                  </a:extLst>
                </a:gridCol>
                <a:gridCol w="1629643">
                  <a:extLst>
                    <a:ext uri="{9D8B030D-6E8A-4147-A177-3AD203B41FA5}">
                      <a16:colId xmlns:a16="http://schemas.microsoft.com/office/drawing/2014/main" val="20004"/>
                    </a:ext>
                  </a:extLst>
                </a:gridCol>
                <a:gridCol w="1463352">
                  <a:extLst>
                    <a:ext uri="{9D8B030D-6E8A-4147-A177-3AD203B41FA5}">
                      <a16:colId xmlns:a16="http://schemas.microsoft.com/office/drawing/2014/main" val="20005"/>
                    </a:ext>
                  </a:extLst>
                </a:gridCol>
              </a:tblGrid>
              <a:tr h="753807">
                <a:tc>
                  <a:txBody>
                    <a:bodyPr/>
                    <a:lstStyle/>
                    <a:p>
                      <a:r>
                        <a:rPr lang="en-US" sz="2000" dirty="0"/>
                        <a:t>Station</a:t>
                      </a:r>
                    </a:p>
                  </a:txBody>
                  <a:tcPr/>
                </a:tc>
                <a:tc>
                  <a:txBody>
                    <a:bodyPr/>
                    <a:lstStyle/>
                    <a:p>
                      <a:r>
                        <a:rPr lang="en-US" sz="2000" dirty="0"/>
                        <a:t>IGL</a:t>
                      </a:r>
                    </a:p>
                  </a:txBody>
                  <a:tcPr/>
                </a:tc>
                <a:tc>
                  <a:txBody>
                    <a:bodyPr/>
                    <a:lstStyle/>
                    <a:p>
                      <a:r>
                        <a:rPr lang="en-US" sz="2000" dirty="0"/>
                        <a:t>DTC/ UPSRTC</a:t>
                      </a:r>
                    </a:p>
                  </a:txBody>
                  <a:tcPr/>
                </a:tc>
                <a:tc>
                  <a:txBody>
                    <a:bodyPr/>
                    <a:lstStyle/>
                    <a:p>
                      <a:r>
                        <a:rPr lang="en-US" sz="2000" dirty="0"/>
                        <a:t>OMC</a:t>
                      </a:r>
                    </a:p>
                  </a:txBody>
                  <a:tcPr/>
                </a:tc>
                <a:tc>
                  <a:txBody>
                    <a:bodyPr/>
                    <a:lstStyle/>
                    <a:p>
                      <a:r>
                        <a:rPr lang="en-US" sz="2000" dirty="0"/>
                        <a:t>DODO</a:t>
                      </a:r>
                    </a:p>
                  </a:txBody>
                  <a:tcPr/>
                </a:tc>
                <a:tc>
                  <a:txBody>
                    <a:bodyPr/>
                    <a:lstStyle/>
                    <a:p>
                      <a:r>
                        <a:rPr lang="en-US" sz="2000" b="1" dirty="0"/>
                        <a:t>Total</a:t>
                      </a:r>
                    </a:p>
                  </a:txBody>
                  <a:tcPr/>
                </a:tc>
                <a:extLst>
                  <a:ext uri="{0D108BD9-81ED-4DB2-BD59-A6C34878D82A}">
                    <a16:rowId xmlns:a16="http://schemas.microsoft.com/office/drawing/2014/main" val="10000"/>
                  </a:ext>
                </a:extLst>
              </a:tr>
              <a:tr h="903837">
                <a:tc>
                  <a:txBody>
                    <a:bodyPr/>
                    <a:lstStyle/>
                    <a:p>
                      <a:r>
                        <a:rPr lang="en-US" sz="2000" dirty="0"/>
                        <a:t>Online</a:t>
                      </a:r>
                      <a:endParaRPr lang="en-US" sz="2000" b="1" dirty="0"/>
                    </a:p>
                  </a:txBody>
                  <a:tcPr/>
                </a:tc>
                <a:tc>
                  <a:txBody>
                    <a:bodyPr/>
                    <a:lstStyle/>
                    <a:p>
                      <a:r>
                        <a:rPr lang="en-US" sz="2000" dirty="0" smtClean="0"/>
                        <a:t>185</a:t>
                      </a:r>
                      <a:endParaRPr lang="en-US" sz="2000" dirty="0"/>
                    </a:p>
                  </a:txBody>
                  <a:tcPr/>
                </a:tc>
                <a:tc>
                  <a:txBody>
                    <a:bodyPr/>
                    <a:lstStyle/>
                    <a:p>
                      <a:r>
                        <a:rPr lang="en-US" sz="2000" dirty="0" smtClean="0"/>
                        <a:t>35</a:t>
                      </a:r>
                      <a:endParaRPr lang="en-US" sz="2000" dirty="0"/>
                    </a:p>
                  </a:txBody>
                  <a:tcPr/>
                </a:tc>
                <a:tc>
                  <a:txBody>
                    <a:bodyPr/>
                    <a:lstStyle/>
                    <a:p>
                      <a:r>
                        <a:rPr lang="en-US" sz="2000" dirty="0" smtClean="0"/>
                        <a:t>445</a:t>
                      </a:r>
                      <a:endParaRPr lang="en-US" sz="2000" dirty="0"/>
                    </a:p>
                  </a:txBody>
                  <a:tcPr/>
                </a:tc>
                <a:tc>
                  <a:txBody>
                    <a:bodyPr/>
                    <a:lstStyle/>
                    <a:p>
                      <a:r>
                        <a:rPr lang="en-US" sz="2000" dirty="0" smtClean="0"/>
                        <a:t>81</a:t>
                      </a:r>
                      <a:endParaRPr lang="en-US" sz="2000" dirty="0"/>
                    </a:p>
                  </a:txBody>
                  <a:tcPr/>
                </a:tc>
                <a:tc>
                  <a:txBody>
                    <a:bodyPr/>
                    <a:lstStyle/>
                    <a:p>
                      <a:r>
                        <a:rPr lang="en-US" sz="2000" b="0" dirty="0" smtClean="0"/>
                        <a:t>746</a:t>
                      </a:r>
                      <a:endParaRPr lang="en-US" sz="2000" b="0" dirty="0"/>
                    </a:p>
                  </a:txBody>
                  <a:tcPr/>
                </a:tc>
                <a:extLst>
                  <a:ext uri="{0D108BD9-81ED-4DB2-BD59-A6C34878D82A}">
                    <a16:rowId xmlns:a16="http://schemas.microsoft.com/office/drawing/2014/main" val="10001"/>
                  </a:ext>
                </a:extLst>
              </a:tr>
              <a:tr h="903837">
                <a:tc>
                  <a:txBody>
                    <a:bodyPr/>
                    <a:lstStyle/>
                    <a:p>
                      <a:r>
                        <a:rPr lang="en-US" sz="2000" dirty="0"/>
                        <a:t>Daughter Booster</a:t>
                      </a:r>
                      <a:endParaRPr lang="en-US" sz="2000" b="1" dirty="0"/>
                    </a:p>
                  </a:txBody>
                  <a:tcPr/>
                </a:tc>
                <a:tc>
                  <a:txBody>
                    <a:bodyPr/>
                    <a:lstStyle/>
                    <a:p>
                      <a:r>
                        <a:rPr lang="en-US" sz="2000" dirty="0" smtClean="0"/>
                        <a:t>0</a:t>
                      </a:r>
                      <a:endParaRPr lang="en-US" sz="2000" dirty="0"/>
                    </a:p>
                  </a:txBody>
                  <a:tcPr/>
                </a:tc>
                <a:tc>
                  <a:txBody>
                    <a:bodyPr/>
                    <a:lstStyle/>
                    <a:p>
                      <a:r>
                        <a:rPr lang="en-US" sz="2000" dirty="0"/>
                        <a:t>0</a:t>
                      </a:r>
                    </a:p>
                  </a:txBody>
                  <a:tcPr/>
                </a:tc>
                <a:tc>
                  <a:txBody>
                    <a:bodyPr/>
                    <a:lstStyle/>
                    <a:p>
                      <a:r>
                        <a:rPr lang="en-US" sz="2000" dirty="0" smtClean="0"/>
                        <a:t>107</a:t>
                      </a:r>
                      <a:endParaRPr lang="en-US" sz="2000" dirty="0"/>
                    </a:p>
                  </a:txBody>
                  <a:tcPr/>
                </a:tc>
                <a:tc>
                  <a:txBody>
                    <a:bodyPr/>
                    <a:lstStyle/>
                    <a:p>
                      <a:r>
                        <a:rPr lang="en-US" sz="2000" dirty="0"/>
                        <a:t>5</a:t>
                      </a:r>
                    </a:p>
                  </a:txBody>
                  <a:tcPr/>
                </a:tc>
                <a:tc>
                  <a:txBody>
                    <a:bodyPr/>
                    <a:lstStyle/>
                    <a:p>
                      <a:r>
                        <a:rPr lang="en-US" sz="2000" b="0" dirty="0" smtClean="0"/>
                        <a:t>112</a:t>
                      </a:r>
                      <a:endParaRPr lang="en-US" sz="2000" b="0" dirty="0"/>
                    </a:p>
                  </a:txBody>
                  <a:tcPr/>
                </a:tc>
                <a:extLst>
                  <a:ext uri="{0D108BD9-81ED-4DB2-BD59-A6C34878D82A}">
                    <a16:rowId xmlns:a16="http://schemas.microsoft.com/office/drawing/2014/main" val="10002"/>
                  </a:ext>
                </a:extLst>
              </a:tr>
              <a:tr h="903837">
                <a:tc>
                  <a:txBody>
                    <a:bodyPr/>
                    <a:lstStyle/>
                    <a:p>
                      <a:r>
                        <a:rPr lang="en-US" sz="2000" dirty="0"/>
                        <a:t>Daughter</a:t>
                      </a:r>
                      <a:endParaRPr lang="en-US" sz="2000" b="1" dirty="0"/>
                    </a:p>
                  </a:txBody>
                  <a:tcPr/>
                </a:tc>
                <a:tc>
                  <a:txBody>
                    <a:bodyPr/>
                    <a:lstStyle/>
                    <a:p>
                      <a:r>
                        <a:rPr lang="en-US" sz="2000" dirty="0"/>
                        <a:t>0</a:t>
                      </a:r>
                    </a:p>
                  </a:txBody>
                  <a:tcPr/>
                </a:tc>
                <a:tc>
                  <a:txBody>
                    <a:bodyPr/>
                    <a:lstStyle/>
                    <a:p>
                      <a:r>
                        <a:rPr lang="en-US" sz="2000" dirty="0"/>
                        <a:t>0</a:t>
                      </a:r>
                    </a:p>
                  </a:txBody>
                  <a:tcPr/>
                </a:tc>
                <a:tc>
                  <a:txBody>
                    <a:bodyPr/>
                    <a:lstStyle/>
                    <a:p>
                      <a:r>
                        <a:rPr lang="en-US" sz="2000" dirty="0" smtClean="0"/>
                        <a:t>51</a:t>
                      </a:r>
                      <a:endParaRPr lang="en-US" sz="2000" dirty="0"/>
                    </a:p>
                  </a:txBody>
                  <a:tcPr/>
                </a:tc>
                <a:tc>
                  <a:txBody>
                    <a:bodyPr/>
                    <a:lstStyle/>
                    <a:p>
                      <a:r>
                        <a:rPr lang="en-US" sz="2000" dirty="0"/>
                        <a:t>0</a:t>
                      </a:r>
                    </a:p>
                  </a:txBody>
                  <a:tcPr/>
                </a:tc>
                <a:tc>
                  <a:txBody>
                    <a:bodyPr/>
                    <a:lstStyle/>
                    <a:p>
                      <a:r>
                        <a:rPr lang="en-US" sz="2000" b="0" dirty="0" smtClean="0"/>
                        <a:t>51</a:t>
                      </a:r>
                      <a:endParaRPr lang="en-US" sz="2000" b="0" dirty="0"/>
                    </a:p>
                  </a:txBody>
                  <a:tcPr/>
                </a:tc>
                <a:extLst>
                  <a:ext uri="{0D108BD9-81ED-4DB2-BD59-A6C34878D82A}">
                    <a16:rowId xmlns:a16="http://schemas.microsoft.com/office/drawing/2014/main" val="10003"/>
                  </a:ext>
                </a:extLst>
              </a:tr>
              <a:tr h="903837">
                <a:tc>
                  <a:txBody>
                    <a:bodyPr/>
                    <a:lstStyle/>
                    <a:p>
                      <a:r>
                        <a:rPr lang="en-US" sz="2000" b="0" dirty="0" smtClean="0"/>
                        <a:t>Hybrid</a:t>
                      </a:r>
                      <a:endParaRPr lang="en-US" sz="2000" b="0" dirty="0"/>
                    </a:p>
                  </a:txBody>
                  <a:tcPr/>
                </a:tc>
                <a:tc>
                  <a:txBody>
                    <a:bodyPr/>
                    <a:lstStyle/>
                    <a:p>
                      <a:r>
                        <a:rPr lang="en-US" sz="2000" dirty="0" smtClean="0"/>
                        <a:t>0</a:t>
                      </a:r>
                      <a:endParaRPr lang="en-US" sz="2000" dirty="0"/>
                    </a:p>
                  </a:txBody>
                  <a:tcPr/>
                </a:tc>
                <a:tc>
                  <a:txBody>
                    <a:bodyPr/>
                    <a:lstStyle/>
                    <a:p>
                      <a:r>
                        <a:rPr lang="en-US" sz="2000" dirty="0" smtClean="0"/>
                        <a:t>0</a:t>
                      </a:r>
                      <a:endParaRPr lang="en-US" sz="2000" dirty="0"/>
                    </a:p>
                  </a:txBody>
                  <a:tcPr/>
                </a:tc>
                <a:tc>
                  <a:txBody>
                    <a:bodyPr/>
                    <a:lstStyle/>
                    <a:p>
                      <a:r>
                        <a:rPr lang="en-US" sz="2000" dirty="0" smtClean="0"/>
                        <a:t>19</a:t>
                      </a:r>
                      <a:endParaRPr lang="en-US" sz="2000" dirty="0"/>
                    </a:p>
                  </a:txBody>
                  <a:tcPr/>
                </a:tc>
                <a:tc>
                  <a:txBody>
                    <a:bodyPr/>
                    <a:lstStyle/>
                    <a:p>
                      <a:r>
                        <a:rPr lang="en-US" sz="2000" dirty="0" smtClean="0"/>
                        <a:t>0</a:t>
                      </a:r>
                      <a:endParaRPr lang="en-US" sz="2000" dirty="0"/>
                    </a:p>
                  </a:txBody>
                  <a:tcPr/>
                </a:tc>
                <a:tc>
                  <a:txBody>
                    <a:bodyPr/>
                    <a:lstStyle/>
                    <a:p>
                      <a:r>
                        <a:rPr lang="en-US" sz="2000" b="0" dirty="0" smtClean="0"/>
                        <a:t>19</a:t>
                      </a:r>
                      <a:endParaRPr lang="en-US" sz="2000" b="0" dirty="0"/>
                    </a:p>
                  </a:txBody>
                  <a:tcPr/>
                </a:tc>
                <a:extLst>
                  <a:ext uri="{0D108BD9-81ED-4DB2-BD59-A6C34878D82A}">
                    <a16:rowId xmlns:a16="http://schemas.microsoft.com/office/drawing/2014/main" val="3718798333"/>
                  </a:ext>
                </a:extLst>
              </a:tr>
              <a:tr h="903837">
                <a:tc>
                  <a:txBody>
                    <a:bodyPr/>
                    <a:lstStyle/>
                    <a:p>
                      <a:r>
                        <a:rPr lang="en-US" sz="2000" b="0" dirty="0"/>
                        <a:t>LNG</a:t>
                      </a:r>
                    </a:p>
                  </a:txBody>
                  <a:tcPr/>
                </a:tc>
                <a:tc>
                  <a:txBody>
                    <a:bodyPr/>
                    <a:lstStyle/>
                    <a:p>
                      <a:r>
                        <a:rPr lang="en-US" sz="2000" dirty="0"/>
                        <a:t>1</a:t>
                      </a:r>
                    </a:p>
                  </a:txBody>
                  <a:tcPr/>
                </a:tc>
                <a:tc>
                  <a:txBody>
                    <a:bodyPr/>
                    <a:lstStyle/>
                    <a:p>
                      <a:r>
                        <a:rPr lang="en-US" sz="2000" dirty="0"/>
                        <a:t>0</a:t>
                      </a:r>
                    </a:p>
                  </a:txBody>
                  <a:tcPr/>
                </a:tc>
                <a:tc>
                  <a:txBody>
                    <a:bodyPr/>
                    <a:lstStyle/>
                    <a:p>
                      <a:r>
                        <a:rPr lang="en-US" sz="2000" dirty="0"/>
                        <a:t>0</a:t>
                      </a:r>
                    </a:p>
                  </a:txBody>
                  <a:tcPr/>
                </a:tc>
                <a:tc>
                  <a:txBody>
                    <a:bodyPr/>
                    <a:lstStyle/>
                    <a:p>
                      <a:r>
                        <a:rPr lang="en-US" sz="2000" dirty="0"/>
                        <a:t>0</a:t>
                      </a:r>
                    </a:p>
                  </a:txBody>
                  <a:tcPr/>
                </a:tc>
                <a:tc>
                  <a:txBody>
                    <a:bodyPr/>
                    <a:lstStyle/>
                    <a:p>
                      <a:r>
                        <a:rPr lang="en-US" sz="2000" b="0" dirty="0"/>
                        <a:t>1</a:t>
                      </a:r>
                    </a:p>
                  </a:txBody>
                  <a:tcPr/>
                </a:tc>
                <a:extLst>
                  <a:ext uri="{0D108BD9-81ED-4DB2-BD59-A6C34878D82A}">
                    <a16:rowId xmlns:a16="http://schemas.microsoft.com/office/drawing/2014/main" val="364803216"/>
                  </a:ext>
                </a:extLst>
              </a:tr>
              <a:tr h="899207">
                <a:tc>
                  <a:txBody>
                    <a:bodyPr/>
                    <a:lstStyle/>
                    <a:p>
                      <a:r>
                        <a:rPr lang="en-US" sz="2000" b="0" dirty="0"/>
                        <a:t>Total</a:t>
                      </a:r>
                    </a:p>
                  </a:txBody>
                  <a:tcPr/>
                </a:tc>
                <a:tc>
                  <a:txBody>
                    <a:bodyPr/>
                    <a:lstStyle/>
                    <a:p>
                      <a:r>
                        <a:rPr lang="en-US" sz="2000" b="0" dirty="0" smtClean="0"/>
                        <a:t>186</a:t>
                      </a:r>
                      <a:endParaRPr lang="en-US" sz="2000" b="0" dirty="0"/>
                    </a:p>
                  </a:txBody>
                  <a:tcPr/>
                </a:tc>
                <a:tc>
                  <a:txBody>
                    <a:bodyPr/>
                    <a:lstStyle/>
                    <a:p>
                      <a:r>
                        <a:rPr lang="en-US" sz="2000" b="0" dirty="0" smtClean="0"/>
                        <a:t>35</a:t>
                      </a:r>
                      <a:endParaRPr lang="en-US" sz="2000" b="0" dirty="0"/>
                    </a:p>
                  </a:txBody>
                  <a:tcPr/>
                </a:tc>
                <a:tc>
                  <a:txBody>
                    <a:bodyPr/>
                    <a:lstStyle/>
                    <a:p>
                      <a:r>
                        <a:rPr lang="en-US" sz="2000" b="0" dirty="0" smtClean="0"/>
                        <a:t>622</a:t>
                      </a:r>
                      <a:endParaRPr lang="en-US" sz="2000" b="0" dirty="0"/>
                    </a:p>
                  </a:txBody>
                  <a:tcPr/>
                </a:tc>
                <a:tc>
                  <a:txBody>
                    <a:bodyPr/>
                    <a:lstStyle/>
                    <a:p>
                      <a:r>
                        <a:rPr lang="en-US" sz="2000" b="0" dirty="0" smtClean="0"/>
                        <a:t>86</a:t>
                      </a:r>
                      <a:endParaRPr lang="en-US" sz="2000" b="0" dirty="0"/>
                    </a:p>
                  </a:txBody>
                  <a:tcPr/>
                </a:tc>
                <a:tc>
                  <a:txBody>
                    <a:bodyPr/>
                    <a:lstStyle/>
                    <a:p>
                      <a:r>
                        <a:rPr lang="en-US" sz="2000" b="0" dirty="0" smtClean="0"/>
                        <a:t>929</a:t>
                      </a:r>
                      <a:endParaRPr lang="en-US" sz="2000" b="0"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8412480" y="533400"/>
            <a:ext cx="2179320" cy="369332"/>
          </a:xfrm>
          <a:prstGeom prst="rect">
            <a:avLst/>
          </a:prstGeom>
          <a:noFill/>
        </p:spPr>
        <p:txBody>
          <a:bodyPr wrap="square" rtlCol="0">
            <a:spAutoFit/>
          </a:bodyPr>
          <a:lstStyle/>
          <a:p>
            <a:r>
              <a:rPr lang="en-US" sz="1800" b="1" dirty="0">
                <a:latin typeface="+mn-lt"/>
              </a:rPr>
              <a:t>Figures in numbers</a:t>
            </a:r>
          </a:p>
        </p:txBody>
      </p:sp>
    </p:spTree>
    <p:extLst>
      <p:ext uri="{BB962C8B-B14F-4D97-AF65-F5344CB8AC3E}">
        <p14:creationId xmlns:p14="http://schemas.microsoft.com/office/powerpoint/2010/main" val="324049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16</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419871941"/>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hart 6"/>
          <p:cNvGraphicFramePr/>
          <p:nvPr>
            <p:extLst>
              <p:ext uri="{D42A27DB-BD31-4B8C-83A1-F6EECF244321}">
                <p14:modId xmlns:p14="http://schemas.microsoft.com/office/powerpoint/2010/main" val="2562848820"/>
              </p:ext>
            </p:extLst>
          </p:nvPr>
        </p:nvGraphicFramePr>
        <p:xfrm>
          <a:off x="82179" y="990600"/>
          <a:ext cx="5181600" cy="2819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extLst>
              <p:ext uri="{D42A27DB-BD31-4B8C-83A1-F6EECF244321}">
                <p14:modId xmlns:p14="http://schemas.microsoft.com/office/powerpoint/2010/main" val="4042502444"/>
              </p:ext>
            </p:extLst>
          </p:nvPr>
        </p:nvGraphicFramePr>
        <p:xfrm>
          <a:off x="5638801" y="990600"/>
          <a:ext cx="5233712" cy="2819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339199670"/>
              </p:ext>
            </p:extLst>
          </p:nvPr>
        </p:nvGraphicFramePr>
        <p:xfrm>
          <a:off x="170982" y="4067889"/>
          <a:ext cx="5315418" cy="297637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p:nvPr>
            <p:extLst>
              <p:ext uri="{D42A27DB-BD31-4B8C-83A1-F6EECF244321}">
                <p14:modId xmlns:p14="http://schemas.microsoft.com/office/powerpoint/2010/main" val="667185913"/>
              </p:ext>
            </p:extLst>
          </p:nvPr>
        </p:nvGraphicFramePr>
        <p:xfrm>
          <a:off x="5410200" y="4033571"/>
          <a:ext cx="5638800" cy="3010695"/>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p:cNvSpPr txBox="1"/>
          <p:nvPr/>
        </p:nvSpPr>
        <p:spPr>
          <a:xfrm>
            <a:off x="184120" y="6981966"/>
            <a:ext cx="9188480" cy="276999"/>
          </a:xfrm>
          <a:prstGeom prst="rect">
            <a:avLst/>
          </a:prstGeom>
          <a:noFill/>
        </p:spPr>
        <p:txBody>
          <a:bodyPr wrap="square" rtlCol="0">
            <a:spAutoFit/>
          </a:bodyPr>
          <a:lstStyle/>
          <a:p>
            <a:r>
              <a:rPr lang="en-US" sz="1200" b="1" i="1" dirty="0">
                <a:latin typeface="+mn-lt"/>
              </a:rPr>
              <a:t>*Re casted Estimated figures based on various sources. Does not exclude vehicles phase out, if any.</a:t>
            </a:r>
          </a:p>
        </p:txBody>
      </p:sp>
    </p:spTree>
    <p:extLst>
      <p:ext uri="{BB962C8B-B14F-4D97-AF65-F5344CB8AC3E}">
        <p14:creationId xmlns:p14="http://schemas.microsoft.com/office/powerpoint/2010/main" val="3630511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12480" y="6925733"/>
            <a:ext cx="2560320" cy="389467"/>
          </a:xfrm>
        </p:spPr>
        <p:txBody>
          <a:bodyPr/>
          <a:lstStyle/>
          <a:p>
            <a:pPr>
              <a:defRPr/>
            </a:pPr>
            <a:fld id="{3A3C945A-86BC-4DDE-B7E5-889FC1CD6589}" type="slidenum">
              <a:rPr lang="en-US" sz="1000" smtClean="0">
                <a:latin typeface="Arial" panose="020B0604020202020204" pitchFamily="34" charset="0"/>
                <a:cs typeface="Arial" panose="020B0604020202020204" pitchFamily="34" charset="0"/>
              </a:rPr>
              <a:pPr>
                <a:defRPr/>
              </a:pPr>
              <a:t>17</a:t>
            </a:fld>
            <a:endParaRPr lang="en-US" sz="1000" dirty="0">
              <a:latin typeface="Arial" panose="020B0604020202020204" pitchFamily="34" charset="0"/>
              <a:cs typeface="Arial" panose="020B0604020202020204" pitchFamily="34" charset="0"/>
            </a:endParaRPr>
          </a:p>
        </p:txBody>
      </p:sp>
      <p:grpSp>
        <p:nvGrpSpPr>
          <p:cNvPr id="5" name="Group 4"/>
          <p:cNvGrpSpPr/>
          <p:nvPr/>
        </p:nvGrpSpPr>
        <p:grpSpPr>
          <a:xfrm>
            <a:off x="139661" y="233815"/>
            <a:ext cx="10020175" cy="505019"/>
            <a:chOff x="0" y="123"/>
            <a:chExt cx="10185594" cy="505019"/>
          </a:xfrm>
        </p:grpSpPr>
        <p:sp>
          <p:nvSpPr>
            <p:cNvPr id="6" name="Rounded Rectangle 5"/>
            <p:cNvSpPr/>
            <p:nvPr/>
          </p:nvSpPr>
          <p:spPr>
            <a:xfrm>
              <a:off x="0" y="123"/>
              <a:ext cx="10185594" cy="5050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24653" y="24776"/>
              <a:ext cx="10136288" cy="4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800" b="1" kern="1200" dirty="0"/>
                <a:t>PNG Connections</a:t>
              </a:r>
              <a:endParaRPr lang="en-US" sz="2800" kern="1200" dirty="0"/>
            </a:p>
          </p:txBody>
        </p:sp>
      </p:grpSp>
      <p:graphicFrame>
        <p:nvGraphicFramePr>
          <p:cNvPr id="8" name="Chart 7"/>
          <p:cNvGraphicFramePr/>
          <p:nvPr>
            <p:extLst>
              <p:ext uri="{D42A27DB-BD31-4B8C-83A1-F6EECF244321}">
                <p14:modId xmlns:p14="http://schemas.microsoft.com/office/powerpoint/2010/main" val="3506024452"/>
              </p:ext>
            </p:extLst>
          </p:nvPr>
        </p:nvGraphicFramePr>
        <p:xfrm>
          <a:off x="304800" y="926047"/>
          <a:ext cx="10033194" cy="3057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2708263743"/>
              </p:ext>
            </p:extLst>
          </p:nvPr>
        </p:nvGraphicFramePr>
        <p:xfrm>
          <a:off x="393326" y="4046163"/>
          <a:ext cx="9944668" cy="321659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617" y="124529"/>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84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12480" y="6925733"/>
            <a:ext cx="2560320" cy="389467"/>
          </a:xfrm>
        </p:spPr>
        <p:txBody>
          <a:bodyPr/>
          <a:lstStyle/>
          <a:p>
            <a:pPr>
              <a:defRPr/>
            </a:pPr>
            <a:fld id="{3A3C945A-86BC-4DDE-B7E5-889FC1CD6589}" type="slidenum">
              <a:rPr lang="en-US" sz="1000" smtClean="0">
                <a:latin typeface="Arial" panose="020B0604020202020204" pitchFamily="34" charset="0"/>
                <a:cs typeface="Arial" panose="020B0604020202020204" pitchFamily="34" charset="0"/>
              </a:rPr>
              <a:pPr>
                <a:defRPr/>
              </a:pPr>
              <a:t>18</a:t>
            </a:fld>
            <a:endParaRPr lang="en-US" sz="10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463119442"/>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hart 8"/>
          <p:cNvGraphicFramePr/>
          <p:nvPr>
            <p:extLst>
              <p:ext uri="{D42A27DB-BD31-4B8C-83A1-F6EECF244321}">
                <p14:modId xmlns:p14="http://schemas.microsoft.com/office/powerpoint/2010/main" val="2005951715"/>
              </p:ext>
            </p:extLst>
          </p:nvPr>
        </p:nvGraphicFramePr>
        <p:xfrm>
          <a:off x="0" y="990600"/>
          <a:ext cx="5410200" cy="27883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3730002250"/>
              </p:ext>
            </p:extLst>
          </p:nvPr>
        </p:nvGraphicFramePr>
        <p:xfrm>
          <a:off x="5410200" y="983776"/>
          <a:ext cx="5392003" cy="27883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p:nvPr>
            <p:extLst>
              <p:ext uri="{D42A27DB-BD31-4B8C-83A1-F6EECF244321}">
                <p14:modId xmlns:p14="http://schemas.microsoft.com/office/powerpoint/2010/main" val="330727345"/>
              </p:ext>
            </p:extLst>
          </p:nvPr>
        </p:nvGraphicFramePr>
        <p:xfrm>
          <a:off x="1981200" y="3816824"/>
          <a:ext cx="7315200" cy="3505200"/>
        </p:xfrm>
        <a:graphic>
          <a:graphicData uri="http://schemas.openxmlformats.org/drawingml/2006/chart">
            <c:chart xmlns:c="http://schemas.openxmlformats.org/drawingml/2006/chart" xmlns:r="http://schemas.openxmlformats.org/officeDocument/2006/relationships" r:id="rId9"/>
          </a:graphicData>
        </a:graphic>
      </p:graphicFrame>
      <p:pic>
        <p:nvPicPr>
          <p:cNvPr id="10" name="Picture 8" descr="image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2575" y="152400"/>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85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19</a:t>
            </a:fld>
            <a:endParaRPr lang="en-US" sz="1000" dirty="0">
              <a:solidFill>
                <a:schemeClr val="tx1"/>
              </a:solidFill>
              <a:latin typeface="Arial" panose="020B0604020202020204" pitchFamily="34" charset="0"/>
              <a:cs typeface="Arial" panose="020B0604020202020204" pitchFamily="34" charset="0"/>
            </a:endParaRPr>
          </a:p>
        </p:txBody>
      </p:sp>
      <p:sp>
        <p:nvSpPr>
          <p:cNvPr id="3" name="object 4"/>
          <p:cNvSpPr txBox="1"/>
          <p:nvPr/>
        </p:nvSpPr>
        <p:spPr>
          <a:xfrm>
            <a:off x="170982" y="227444"/>
            <a:ext cx="5848818" cy="443711"/>
          </a:xfrm>
          <a:prstGeom prst="rect">
            <a:avLst/>
          </a:prstGeom>
        </p:spPr>
        <p:txBody>
          <a:bodyPr vert="horz" wrap="square" lIns="0" tIns="12700" rIns="0" bIns="0" rtlCol="0">
            <a:spAutoFit/>
          </a:bodyPr>
          <a:lstStyle/>
          <a:p>
            <a:pPr marL="12700">
              <a:lnSpc>
                <a:spcPct val="100000"/>
              </a:lnSpc>
              <a:defRPr/>
            </a:pPr>
            <a:endParaRPr sz="2800" b="1" kern="0" dirty="0">
              <a:ln w="1905"/>
              <a:solidFill>
                <a:srgbClr val="000000"/>
              </a:solidFill>
              <a:effectLst>
                <a:innerShdw blurRad="69850" dist="43180" dir="5400000">
                  <a:srgbClr val="000000">
                    <a:alpha val="65000"/>
                  </a:srgbClr>
                </a:innerShdw>
              </a:effectLst>
              <a:latin typeface="+mn-lt"/>
              <a:cs typeface="Times New Roman" panose="02020603050405020304" pitchFamily="18" charset="0"/>
            </a:endParaRPr>
          </a:p>
        </p:txBody>
      </p:sp>
      <p:grpSp>
        <p:nvGrpSpPr>
          <p:cNvPr id="6" name="Group 5"/>
          <p:cNvGrpSpPr/>
          <p:nvPr/>
        </p:nvGrpSpPr>
        <p:grpSpPr>
          <a:xfrm>
            <a:off x="25206" y="258315"/>
            <a:ext cx="10185594" cy="503685"/>
            <a:chOff x="-393603" y="-3373560"/>
            <a:chExt cx="10185594" cy="503685"/>
          </a:xfrm>
        </p:grpSpPr>
        <p:sp>
          <p:nvSpPr>
            <p:cNvPr id="7" name="Rounded Rectangle 6"/>
            <p:cNvSpPr/>
            <p:nvPr/>
          </p:nvSpPr>
          <p:spPr>
            <a:xfrm>
              <a:off x="-393603" y="-3373560"/>
              <a:ext cx="10119397"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344427" y="-3348973"/>
              <a:ext cx="10136418"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800" b="1" kern="1200" dirty="0"/>
                <a:t>Cumulative Capex (</a:t>
              </a:r>
              <a:r>
                <a:rPr lang="en-US" sz="2800" b="1" kern="1200" dirty="0" err="1"/>
                <a:t>Rs</a:t>
              </a:r>
              <a:r>
                <a:rPr lang="en-US" sz="2800" b="1" kern="1200" dirty="0"/>
                <a:t>. in Crores)</a:t>
              </a:r>
              <a:endParaRPr lang="en-US" sz="2800" kern="1200" dirty="0"/>
            </a:p>
          </p:txBody>
        </p:sp>
      </p:grpSp>
      <p:graphicFrame>
        <p:nvGraphicFramePr>
          <p:cNvPr id="11" name="Chart 10"/>
          <p:cNvGraphicFramePr/>
          <p:nvPr>
            <p:extLst>
              <p:ext uri="{D42A27DB-BD31-4B8C-83A1-F6EECF244321}">
                <p14:modId xmlns:p14="http://schemas.microsoft.com/office/powerpoint/2010/main" val="3967949509"/>
              </p:ext>
            </p:extLst>
          </p:nvPr>
        </p:nvGraphicFramePr>
        <p:xfrm>
          <a:off x="381000" y="1219199"/>
          <a:ext cx="103632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735679" y="1508261"/>
            <a:ext cx="699780" cy="276999"/>
          </a:xfrm>
          <a:prstGeom prst="rect">
            <a:avLst/>
          </a:prstGeom>
          <a:noFill/>
        </p:spPr>
        <p:txBody>
          <a:bodyPr wrap="square" rtlCol="0">
            <a:spAutoFit/>
          </a:bodyPr>
          <a:lstStyle/>
          <a:p>
            <a:r>
              <a:rPr lang="en-US" sz="1200" dirty="0" smtClean="0">
                <a:latin typeface="Calibri (Body)"/>
              </a:rPr>
              <a:t>12,921</a:t>
            </a:r>
            <a:endParaRPr lang="en-IN" sz="1200" dirty="0">
              <a:latin typeface="Calibri (Body)"/>
            </a:endParaRPr>
          </a:p>
        </p:txBody>
      </p:sp>
    </p:spTree>
    <p:extLst>
      <p:ext uri="{BB962C8B-B14F-4D97-AF65-F5344CB8AC3E}">
        <p14:creationId xmlns:p14="http://schemas.microsoft.com/office/powerpoint/2010/main" val="150535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fld id="{A20C9229-468A-4B77-9FD1-A851FA028C08}" type="slidenum">
              <a:rPr lang="en-US" sz="1000" smtClean="0">
                <a:solidFill>
                  <a:schemeClr val="tx1"/>
                </a:solidFill>
                <a:latin typeface="Arial" panose="020B0604020202020204" pitchFamily="34" charset="0"/>
                <a:cs typeface="Arial" panose="020B0604020202020204" pitchFamily="34" charset="0"/>
              </a:rPr>
              <a:pPr/>
              <a:t>2</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613794459"/>
              </p:ext>
            </p:extLst>
          </p:nvPr>
        </p:nvGraphicFramePr>
        <p:xfrm>
          <a:off x="170981" y="227444"/>
          <a:ext cx="10039819"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252676875"/>
              </p:ext>
            </p:extLst>
          </p:nvPr>
        </p:nvGraphicFramePr>
        <p:xfrm>
          <a:off x="457200" y="1066799"/>
          <a:ext cx="10134600" cy="62484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8"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10800" y="124843"/>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93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0C9229-468A-4B77-9FD1-A851FA028C08}"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Diagram 4"/>
          <p:cNvGraphicFramePr/>
          <p:nvPr>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6394" y="6840884"/>
            <a:ext cx="84582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2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sz="1200" b="1" i="1" u="none" strike="noStrike" kern="1200" cap="none" spc="0" normalizeH="0" baseline="0" noProof="0" dirty="0">
                <a:ln>
                  <a:noFill/>
                </a:ln>
                <a:solidFill>
                  <a:prstClr val="black"/>
                </a:solidFill>
                <a:effectLst/>
                <a:uLnTx/>
                <a:uFillTx/>
                <a:latin typeface="Calibri"/>
                <a:ea typeface="+mn-ea"/>
                <a:cs typeface="+mn-cs"/>
              </a:rPr>
              <a:t>* Includes adjustment on account of change in rate of tax.</a:t>
            </a:r>
          </a:p>
        </p:txBody>
      </p:sp>
      <p:graphicFrame>
        <p:nvGraphicFramePr>
          <p:cNvPr id="9" name="Chart 8"/>
          <p:cNvGraphicFramePr/>
          <p:nvPr>
            <p:extLst>
              <p:ext uri="{D42A27DB-BD31-4B8C-83A1-F6EECF244321}">
                <p14:modId xmlns:p14="http://schemas.microsoft.com/office/powerpoint/2010/main" val="4258880497"/>
              </p:ext>
            </p:extLst>
          </p:nvPr>
        </p:nvGraphicFramePr>
        <p:xfrm>
          <a:off x="234579" y="990600"/>
          <a:ext cx="5029200" cy="3124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1088954066"/>
              </p:ext>
            </p:extLst>
          </p:nvPr>
        </p:nvGraphicFramePr>
        <p:xfrm>
          <a:off x="5410199" y="990600"/>
          <a:ext cx="5539285" cy="3200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p:nvPr>
            <p:extLst>
              <p:ext uri="{D42A27DB-BD31-4B8C-83A1-F6EECF244321}">
                <p14:modId xmlns:p14="http://schemas.microsoft.com/office/powerpoint/2010/main" val="1589229836"/>
              </p:ext>
            </p:extLst>
          </p:nvPr>
        </p:nvGraphicFramePr>
        <p:xfrm>
          <a:off x="112134" y="4158018"/>
          <a:ext cx="5298065"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p:cNvGraphicFramePr/>
          <p:nvPr>
            <p:extLst>
              <p:ext uri="{D42A27DB-BD31-4B8C-83A1-F6EECF244321}">
                <p14:modId xmlns:p14="http://schemas.microsoft.com/office/powerpoint/2010/main" val="980758834"/>
              </p:ext>
            </p:extLst>
          </p:nvPr>
        </p:nvGraphicFramePr>
        <p:xfrm>
          <a:off x="5581640" y="4091142"/>
          <a:ext cx="5417224" cy="2810020"/>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p:cNvSpPr txBox="1"/>
          <p:nvPr/>
        </p:nvSpPr>
        <p:spPr>
          <a:xfrm>
            <a:off x="9601199" y="2053480"/>
            <a:ext cx="761999"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smtClean="0">
                <a:solidFill>
                  <a:prstClr val="black"/>
                </a:solidFill>
                <a:latin typeface="Calibri"/>
              </a:rPr>
              <a:t>     728</a:t>
            </a: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51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21</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284433001"/>
              </p:ext>
            </p:extLst>
          </p:nvPr>
        </p:nvGraphicFramePr>
        <p:xfrm>
          <a:off x="533400" y="2432684"/>
          <a:ext cx="9906000" cy="450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57724138"/>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624599154"/>
              </p:ext>
            </p:extLst>
          </p:nvPr>
        </p:nvGraphicFramePr>
        <p:xfrm>
          <a:off x="609600" y="1447800"/>
          <a:ext cx="7010400" cy="9848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8" descr="image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10800" y="143059"/>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73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22</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62057011"/>
              </p:ext>
            </p:extLst>
          </p:nvPr>
        </p:nvGraphicFramePr>
        <p:xfrm>
          <a:off x="76200" y="227444"/>
          <a:ext cx="10134600"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443919435"/>
              </p:ext>
            </p:extLst>
          </p:nvPr>
        </p:nvGraphicFramePr>
        <p:xfrm>
          <a:off x="381000" y="1219199"/>
          <a:ext cx="10287000" cy="5706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690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23</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nvPr>
        </p:nvGraphicFramePr>
        <p:xfrm>
          <a:off x="76200" y="227444"/>
          <a:ext cx="10134600"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277450183"/>
              </p:ext>
            </p:extLst>
          </p:nvPr>
        </p:nvGraphicFramePr>
        <p:xfrm>
          <a:off x="381000" y="1219199"/>
          <a:ext cx="10287000" cy="5706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862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24</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385517866"/>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455107991"/>
              </p:ext>
            </p:extLst>
          </p:nvPr>
        </p:nvGraphicFramePr>
        <p:xfrm>
          <a:off x="457200" y="1600200"/>
          <a:ext cx="101346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6887031"/>
              </p:ext>
            </p:extLst>
          </p:nvPr>
        </p:nvGraphicFramePr>
        <p:xfrm>
          <a:off x="685799" y="3581400"/>
          <a:ext cx="9677401" cy="2209800"/>
        </p:xfrm>
        <a:graphic>
          <a:graphicData uri="http://schemas.openxmlformats.org/drawingml/2006/table">
            <a:tbl>
              <a:tblPr firstRow="1" bandRow="1">
                <a:tableStyleId>{3C2FFA5D-87B4-456A-9821-1D502468CF0F}</a:tableStyleId>
              </a:tblPr>
              <a:tblGrid>
                <a:gridCol w="3505201">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5645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a:t>Parameter</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t>Unit</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t>Standalone</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t>Consolidated</a:t>
                      </a:r>
                      <a:endParaRPr lang="en-US" sz="22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9194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a:t>Total</a:t>
                      </a:r>
                      <a:r>
                        <a:rPr lang="en-US" sz="2200" baseline="0" dirty="0"/>
                        <a:t> Comprehensive Income</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err="1"/>
                        <a:t>Rs</a:t>
                      </a:r>
                      <a:r>
                        <a:rPr lang="en-US" sz="2200" dirty="0"/>
                        <a:t>. in Crores</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smtClean="0"/>
                        <a:t>728</a:t>
                      </a:r>
                      <a:endParaRPr lang="en-US" sz="2200" dirty="0"/>
                    </a:p>
                    <a:p>
                      <a:pPr algn="ct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smtClean="0">
                          <a:solidFill>
                            <a:schemeClr val="dk1"/>
                          </a:solidFill>
                          <a:latin typeface="Calibri"/>
                          <a:cs typeface="+mn-cs"/>
                        </a:rPr>
                        <a:t>813</a:t>
                      </a:r>
                      <a:endParaRPr lang="en-US" sz="22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725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a:t>EPS</a:t>
                      </a:r>
                      <a:r>
                        <a:rPr lang="en-US" sz="2200" baseline="0" dirty="0"/>
                        <a:t> </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err="1"/>
                        <a:t>Rs</a:t>
                      </a:r>
                      <a:r>
                        <a:rPr lang="en-US" sz="2200" dirty="0"/>
                        <a:t>./Share</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smtClean="0">
                          <a:solidFill>
                            <a:schemeClr val="dk1"/>
                          </a:solidFill>
                          <a:latin typeface="Calibri"/>
                          <a:cs typeface="+mn-cs"/>
                        </a:rPr>
                        <a:t>5.20</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smtClean="0">
                          <a:solidFill>
                            <a:schemeClr val="dk1"/>
                          </a:solidFill>
                          <a:latin typeface="Calibri"/>
                          <a:cs typeface="+mn-cs"/>
                        </a:rPr>
                        <a:t>5.82</a:t>
                      </a:r>
                      <a:endParaRPr lang="en-US" sz="22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375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25</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773566941"/>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224993886"/>
              </p:ext>
            </p:extLst>
          </p:nvPr>
        </p:nvGraphicFramePr>
        <p:xfrm>
          <a:off x="533400" y="1066800"/>
          <a:ext cx="10058400" cy="571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26</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180915433"/>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538302726"/>
              </p:ext>
            </p:extLst>
          </p:nvPr>
        </p:nvGraphicFramePr>
        <p:xfrm>
          <a:off x="533400" y="1143000"/>
          <a:ext cx="10058400"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10579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27</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326401941"/>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823211419"/>
              </p:ext>
            </p:extLst>
          </p:nvPr>
        </p:nvGraphicFramePr>
        <p:xfrm>
          <a:off x="457200" y="1143000"/>
          <a:ext cx="10134600" cy="586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077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12480" y="6925733"/>
            <a:ext cx="2560320" cy="389467"/>
          </a:xfrm>
        </p:spPr>
        <p:txBody>
          <a:bodyPr/>
          <a:lstStyle/>
          <a:p>
            <a:pPr>
              <a:defRPr/>
            </a:pPr>
            <a:fld id="{76B6285A-095E-4A8F-8616-D063DC275E67}" type="slidenum">
              <a:rPr lang="en-US" sz="1000" smtClean="0">
                <a:solidFill>
                  <a:schemeClr val="tx1"/>
                </a:solidFill>
                <a:latin typeface="Arial" panose="020B0604020202020204" pitchFamily="34" charset="0"/>
                <a:cs typeface="Arial" panose="020B0604020202020204" pitchFamily="34" charset="0"/>
              </a:rPr>
              <a:pPr>
                <a:defRPr/>
              </a:pPr>
              <a:t>28</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721596612"/>
              </p:ext>
            </p:extLst>
          </p:nvPr>
        </p:nvGraphicFramePr>
        <p:xfrm>
          <a:off x="685800" y="1066800"/>
          <a:ext cx="97383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277448816"/>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436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29</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521294727"/>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16361668"/>
              </p:ext>
            </p:extLst>
          </p:nvPr>
        </p:nvGraphicFramePr>
        <p:xfrm>
          <a:off x="457200" y="1265237"/>
          <a:ext cx="9982200" cy="4983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916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3</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208539540"/>
              </p:ext>
            </p:extLst>
          </p:nvPr>
        </p:nvGraphicFramePr>
        <p:xfrm>
          <a:off x="170982" y="227444"/>
          <a:ext cx="10039817" cy="53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030645113"/>
              </p:ext>
            </p:extLst>
          </p:nvPr>
        </p:nvGraphicFramePr>
        <p:xfrm>
          <a:off x="457200" y="1024466"/>
          <a:ext cx="9862230" cy="609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155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30</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34839938"/>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993966013"/>
              </p:ext>
            </p:extLst>
          </p:nvPr>
        </p:nvGraphicFramePr>
        <p:xfrm>
          <a:off x="533400" y="1295400"/>
          <a:ext cx="97536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242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12480" y="6369368"/>
            <a:ext cx="2560320" cy="328613"/>
          </a:xfrm>
          <a:prstGeom prst="rect">
            <a:avLst/>
          </a:prstGeom>
        </p:spPr>
        <p:txBody>
          <a:bodyPr/>
          <a:lstStyle/>
          <a:p>
            <a:fld id="{E1689905-3A35-4542-96DD-1569558431C1}" type="slidenum">
              <a:rPr lang="en-IN" smtClean="0">
                <a:solidFill>
                  <a:prstClr val="white">
                    <a:lumMod val="65000"/>
                  </a:prstClr>
                </a:solidFill>
              </a:rPr>
              <a:pPr/>
              <a:t>31</a:t>
            </a:fld>
            <a:endParaRPr lang="en-IN" dirty="0">
              <a:solidFill>
                <a:prstClr val="white">
                  <a:lumMod val="65000"/>
                </a:prstClr>
              </a:solidFill>
            </a:endParaRPr>
          </a:p>
        </p:txBody>
      </p:sp>
      <p:sp>
        <p:nvSpPr>
          <p:cNvPr id="8" name="AutoShape 2" descr="http://www.gailonline.com/final_site/biglogo/gail_logo_web-page.jpg"/>
          <p:cNvSpPr>
            <a:spLocks noChangeAspect="1" noChangeArrowheads="1"/>
          </p:cNvSpPr>
          <p:nvPr/>
        </p:nvSpPr>
        <p:spPr bwMode="auto">
          <a:xfrm>
            <a:off x="186690" y="39814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IN" sz="3480" dirty="0">
              <a:solidFill>
                <a:prstClr val="black"/>
              </a:solidFill>
            </a:endParaRP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4485" b="8912"/>
          <a:stretch/>
        </p:blipFill>
        <p:spPr bwMode="auto">
          <a:xfrm>
            <a:off x="-6824" y="5631401"/>
            <a:ext cx="10979624" cy="1683799"/>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0" y="2591605"/>
            <a:ext cx="4800600" cy="1323439"/>
          </a:xfrm>
          <a:prstGeom prst="rect">
            <a:avLst/>
          </a:prstGeom>
          <a:noFill/>
        </p:spPr>
        <p:txBody>
          <a:bodyPr wrap="square" rtlCol="0">
            <a:spAutoFit/>
          </a:bodyPr>
          <a:lstStyle/>
          <a:p>
            <a:r>
              <a:rPr lang="en-US" sz="8000" dirty="0">
                <a:solidFill>
                  <a:srgbClr val="00B050"/>
                </a:solidFill>
                <a:latin typeface="Brush Script MT" panose="03060802040406070304" pitchFamily="66" charset="0"/>
                <a:cs typeface="Times New Roman" panose="02020603050405020304" pitchFamily="18" charset="0"/>
              </a:rPr>
              <a:t>Thank You</a:t>
            </a:r>
            <a:endParaRPr lang="en-IN" sz="8000" dirty="0">
              <a:solidFill>
                <a:srgbClr val="00B050"/>
              </a:solidFill>
              <a:latin typeface="Brush Script MT" panose="03060802040406070304" pitchFamily="66" charset="0"/>
              <a:cs typeface="Times New Roman" panose="02020603050405020304" pitchFamily="18" charset="0"/>
            </a:endParaRPr>
          </a:p>
        </p:txBody>
      </p:sp>
    </p:spTree>
    <p:extLst>
      <p:ext uri="{BB962C8B-B14F-4D97-AF65-F5344CB8AC3E}">
        <p14:creationId xmlns:p14="http://schemas.microsoft.com/office/powerpoint/2010/main" val="1150020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4</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965727182"/>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630310815"/>
              </p:ext>
            </p:extLst>
          </p:nvPr>
        </p:nvGraphicFramePr>
        <p:xfrm>
          <a:off x="457200" y="1219200"/>
          <a:ext cx="100584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239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34200"/>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5</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10366386"/>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596779103"/>
              </p:ext>
            </p:extLst>
          </p:nvPr>
        </p:nvGraphicFramePr>
        <p:xfrm>
          <a:off x="457200" y="1099233"/>
          <a:ext cx="10210800" cy="6139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1579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34200"/>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6</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189993460"/>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652814517"/>
              </p:ext>
            </p:extLst>
          </p:nvPr>
        </p:nvGraphicFramePr>
        <p:xfrm>
          <a:off x="304800" y="947380"/>
          <a:ext cx="10287000" cy="6215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577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7</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871265319"/>
              </p:ext>
            </p:extLst>
          </p:nvPr>
        </p:nvGraphicFramePr>
        <p:xfrm>
          <a:off x="170982" y="227444"/>
          <a:ext cx="10039817"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867851845"/>
              </p:ext>
            </p:extLst>
          </p:nvPr>
        </p:nvGraphicFramePr>
        <p:xfrm>
          <a:off x="457199" y="1219200"/>
          <a:ext cx="9753600" cy="5181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815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8</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3498278"/>
              </p:ext>
            </p:extLst>
          </p:nvPr>
        </p:nvGraphicFramePr>
        <p:xfrm>
          <a:off x="457200" y="1992951"/>
          <a:ext cx="10058398" cy="4788849"/>
        </p:xfrm>
        <a:graphic>
          <a:graphicData uri="http://schemas.openxmlformats.org/drawingml/2006/table">
            <a:tbl>
              <a:tblPr firstRow="1" bandRow="1">
                <a:tableStyleId>{6E25E649-3F16-4E02-A733-19D2CDBF48F0}</a:tableStyleId>
              </a:tblPr>
              <a:tblGrid>
                <a:gridCol w="2495107">
                  <a:extLst>
                    <a:ext uri="{9D8B030D-6E8A-4147-A177-3AD203B41FA5}">
                      <a16:colId xmlns:a16="http://schemas.microsoft.com/office/drawing/2014/main" val="20000"/>
                    </a:ext>
                  </a:extLst>
                </a:gridCol>
                <a:gridCol w="1169581">
                  <a:extLst>
                    <a:ext uri="{9D8B030D-6E8A-4147-A177-3AD203B41FA5}">
                      <a16:colId xmlns:a16="http://schemas.microsoft.com/office/drawing/2014/main" val="20001"/>
                    </a:ext>
                  </a:extLst>
                </a:gridCol>
                <a:gridCol w="1325526">
                  <a:extLst>
                    <a:ext uri="{9D8B030D-6E8A-4147-A177-3AD203B41FA5}">
                      <a16:colId xmlns:a16="http://schemas.microsoft.com/office/drawing/2014/main" val="20002"/>
                    </a:ext>
                  </a:extLst>
                </a:gridCol>
                <a:gridCol w="1247553">
                  <a:extLst>
                    <a:ext uri="{9D8B030D-6E8A-4147-A177-3AD203B41FA5}">
                      <a16:colId xmlns:a16="http://schemas.microsoft.com/office/drawing/2014/main" val="20003"/>
                    </a:ext>
                  </a:extLst>
                </a:gridCol>
                <a:gridCol w="1247553">
                  <a:extLst>
                    <a:ext uri="{9D8B030D-6E8A-4147-A177-3AD203B41FA5}">
                      <a16:colId xmlns:a16="http://schemas.microsoft.com/office/drawing/2014/main" val="20004"/>
                    </a:ext>
                  </a:extLst>
                </a:gridCol>
                <a:gridCol w="1325526">
                  <a:extLst>
                    <a:ext uri="{9D8B030D-6E8A-4147-A177-3AD203B41FA5}">
                      <a16:colId xmlns:a16="http://schemas.microsoft.com/office/drawing/2014/main" val="20005"/>
                    </a:ext>
                  </a:extLst>
                </a:gridCol>
                <a:gridCol w="1247552">
                  <a:extLst>
                    <a:ext uri="{9D8B030D-6E8A-4147-A177-3AD203B41FA5}">
                      <a16:colId xmlns:a16="http://schemas.microsoft.com/office/drawing/2014/main" val="20006"/>
                    </a:ext>
                  </a:extLst>
                </a:gridCol>
              </a:tblGrid>
              <a:tr h="913662">
                <a:tc>
                  <a:txBody>
                    <a:bodyPr/>
                    <a:lstStyle/>
                    <a:p>
                      <a:endParaRPr lang="en-US" dirty="0"/>
                    </a:p>
                  </a:txBody>
                  <a:tcPr/>
                </a:tc>
                <a:tc>
                  <a:txBody>
                    <a:bodyPr/>
                    <a:lstStyle/>
                    <a:p>
                      <a:r>
                        <a:rPr lang="en-US" dirty="0"/>
                        <a:t>FY’21</a:t>
                      </a:r>
                    </a:p>
                  </a:txBody>
                  <a:tcPr/>
                </a:tc>
                <a:tc>
                  <a:txBody>
                    <a:bodyPr/>
                    <a:lstStyle/>
                    <a:p>
                      <a:r>
                        <a:rPr lang="en-US" dirty="0"/>
                        <a:t>FY’22 </a:t>
                      </a:r>
                    </a:p>
                  </a:txBody>
                  <a:tcPr/>
                </a:tc>
                <a:tc>
                  <a:txBody>
                    <a:bodyPr/>
                    <a:lstStyle/>
                    <a:p>
                      <a:r>
                        <a:rPr lang="en-US" dirty="0"/>
                        <a:t>FY’23 </a:t>
                      </a:r>
                    </a:p>
                  </a:txBody>
                  <a:tcPr/>
                </a:tc>
                <a:tc>
                  <a:txBody>
                    <a:bodyPr/>
                    <a:lstStyle/>
                    <a:p>
                      <a:r>
                        <a:rPr lang="en-US" dirty="0"/>
                        <a:t>FY’24 </a:t>
                      </a:r>
                      <a:endParaRPr lang="en-US" sz="1800" dirty="0"/>
                    </a:p>
                  </a:txBody>
                  <a:tcPr/>
                </a:tc>
                <a:tc>
                  <a:txBody>
                    <a:bodyPr/>
                    <a:lstStyle/>
                    <a:p>
                      <a:r>
                        <a:rPr lang="en-US" dirty="0" smtClean="0"/>
                        <a:t>FY’25 </a:t>
                      </a:r>
                      <a:endParaRPr lang="en-US" sz="1800" dirty="0"/>
                    </a:p>
                  </a:txBody>
                  <a:tcPr/>
                </a:tc>
                <a:tc>
                  <a:txBody>
                    <a:bodyPr/>
                    <a:lstStyle/>
                    <a:p>
                      <a:r>
                        <a:rPr lang="en-US" dirty="0" smtClean="0"/>
                        <a:t>Sep’25</a:t>
                      </a:r>
                      <a:endParaRPr lang="en-US" sz="1800" dirty="0"/>
                    </a:p>
                  </a:txBody>
                  <a:tcPr/>
                </a:tc>
                <a:extLst>
                  <a:ext uri="{0D108BD9-81ED-4DB2-BD59-A6C34878D82A}">
                    <a16:rowId xmlns:a16="http://schemas.microsoft.com/office/drawing/2014/main" val="10000"/>
                  </a:ext>
                </a:extLst>
              </a:tr>
              <a:tr h="913662">
                <a:tc>
                  <a:txBody>
                    <a:bodyPr/>
                    <a:lstStyle/>
                    <a:p>
                      <a:r>
                        <a:rPr lang="en-US" dirty="0"/>
                        <a:t>CNG</a:t>
                      </a:r>
                      <a:endParaRPr lang="en-US" b="1" dirty="0"/>
                    </a:p>
                  </a:txBody>
                  <a:tcPr/>
                </a:tc>
                <a:tc>
                  <a:txBody>
                    <a:bodyPr/>
                    <a:lstStyle/>
                    <a:p>
                      <a:r>
                        <a:rPr lang="en-US" dirty="0"/>
                        <a:t>1,357</a:t>
                      </a:r>
                    </a:p>
                  </a:txBody>
                  <a:tcPr/>
                </a:tc>
                <a:tc>
                  <a:txBody>
                    <a:bodyPr/>
                    <a:lstStyle/>
                    <a:p>
                      <a:r>
                        <a:rPr lang="en-US" dirty="0"/>
                        <a:t>1847</a:t>
                      </a:r>
                    </a:p>
                  </a:txBody>
                  <a:tcPr/>
                </a:tc>
                <a:tc>
                  <a:txBody>
                    <a:bodyPr/>
                    <a:lstStyle/>
                    <a:p>
                      <a:r>
                        <a:rPr lang="en-US" dirty="0"/>
                        <a:t>2209</a:t>
                      </a:r>
                    </a:p>
                  </a:txBody>
                  <a:tcPr/>
                </a:tc>
                <a:tc>
                  <a:txBody>
                    <a:bodyPr/>
                    <a:lstStyle/>
                    <a:p>
                      <a:r>
                        <a:rPr lang="en-US" dirty="0"/>
                        <a:t>2298</a:t>
                      </a:r>
                    </a:p>
                  </a:txBody>
                  <a:tcPr/>
                </a:tc>
                <a:tc>
                  <a:txBody>
                    <a:bodyPr/>
                    <a:lstStyle/>
                    <a:p>
                      <a:r>
                        <a:rPr lang="en-US" dirty="0" smtClean="0"/>
                        <a:t>2433</a:t>
                      </a:r>
                      <a:endParaRPr lang="en-US" dirty="0"/>
                    </a:p>
                  </a:txBody>
                  <a:tcPr/>
                </a:tc>
                <a:tc>
                  <a:txBody>
                    <a:bodyPr/>
                    <a:lstStyle/>
                    <a:p>
                      <a:r>
                        <a:rPr lang="en-US" dirty="0" smtClean="0"/>
                        <a:t>1258</a:t>
                      </a:r>
                      <a:endParaRPr lang="en-US" dirty="0"/>
                    </a:p>
                  </a:txBody>
                  <a:tcPr/>
                </a:tc>
                <a:extLst>
                  <a:ext uri="{0D108BD9-81ED-4DB2-BD59-A6C34878D82A}">
                    <a16:rowId xmlns:a16="http://schemas.microsoft.com/office/drawing/2014/main" val="10001"/>
                  </a:ext>
                </a:extLst>
              </a:tr>
              <a:tr h="913662">
                <a:tc>
                  <a:txBody>
                    <a:bodyPr/>
                    <a:lstStyle/>
                    <a:p>
                      <a:r>
                        <a:rPr lang="en-US" dirty="0"/>
                        <a:t>PNG</a:t>
                      </a:r>
                      <a:endParaRPr lang="en-US" b="1" dirty="0"/>
                    </a:p>
                  </a:txBody>
                  <a:tcPr/>
                </a:tc>
                <a:tc>
                  <a:txBody>
                    <a:bodyPr/>
                    <a:lstStyle/>
                    <a:p>
                      <a:r>
                        <a:rPr lang="en-US" dirty="0"/>
                        <a:t>587</a:t>
                      </a:r>
                    </a:p>
                  </a:txBody>
                  <a:tcPr/>
                </a:tc>
                <a:tc>
                  <a:txBody>
                    <a:bodyPr/>
                    <a:lstStyle/>
                    <a:p>
                      <a:r>
                        <a:rPr lang="en-US" dirty="0"/>
                        <a:t>704</a:t>
                      </a:r>
                    </a:p>
                  </a:txBody>
                  <a:tcPr/>
                </a:tc>
                <a:tc>
                  <a:txBody>
                    <a:bodyPr/>
                    <a:lstStyle/>
                    <a:p>
                      <a:r>
                        <a:rPr lang="en-US" dirty="0"/>
                        <a:t>743</a:t>
                      </a:r>
                    </a:p>
                  </a:txBody>
                  <a:tcPr/>
                </a:tc>
                <a:tc>
                  <a:txBody>
                    <a:bodyPr/>
                    <a:lstStyle/>
                    <a:p>
                      <a:r>
                        <a:rPr lang="en-US" dirty="0"/>
                        <a:t>786</a:t>
                      </a:r>
                    </a:p>
                  </a:txBody>
                  <a:tcPr/>
                </a:tc>
                <a:tc>
                  <a:txBody>
                    <a:bodyPr/>
                    <a:lstStyle/>
                    <a:p>
                      <a:r>
                        <a:rPr lang="en-US" dirty="0" smtClean="0"/>
                        <a:t>848</a:t>
                      </a:r>
                      <a:endParaRPr lang="en-US" dirty="0"/>
                    </a:p>
                  </a:txBody>
                  <a:tcPr/>
                </a:tc>
                <a:tc>
                  <a:txBody>
                    <a:bodyPr/>
                    <a:lstStyle/>
                    <a:p>
                      <a:r>
                        <a:rPr lang="en-US" dirty="0" smtClean="0"/>
                        <a:t>430</a:t>
                      </a:r>
                      <a:endParaRPr lang="en-US" dirty="0"/>
                    </a:p>
                  </a:txBody>
                  <a:tcPr/>
                </a:tc>
                <a:extLst>
                  <a:ext uri="{0D108BD9-81ED-4DB2-BD59-A6C34878D82A}">
                    <a16:rowId xmlns:a16="http://schemas.microsoft.com/office/drawing/2014/main" val="10002"/>
                  </a:ext>
                </a:extLst>
              </a:tr>
              <a:tr h="913662">
                <a:tc>
                  <a:txBody>
                    <a:bodyPr/>
                    <a:lstStyle/>
                    <a:p>
                      <a:r>
                        <a:rPr lang="en-US" dirty="0"/>
                        <a:t>Total Sale</a:t>
                      </a:r>
                      <a:endParaRPr lang="en-US" b="1" dirty="0"/>
                    </a:p>
                  </a:txBody>
                  <a:tcPr/>
                </a:tc>
                <a:tc>
                  <a:txBody>
                    <a:bodyPr/>
                    <a:lstStyle/>
                    <a:p>
                      <a:r>
                        <a:rPr lang="en-US" dirty="0"/>
                        <a:t>1,944</a:t>
                      </a:r>
                    </a:p>
                  </a:txBody>
                  <a:tcPr/>
                </a:tc>
                <a:tc>
                  <a:txBody>
                    <a:bodyPr/>
                    <a:lstStyle/>
                    <a:p>
                      <a:r>
                        <a:rPr lang="en-US" dirty="0"/>
                        <a:t>2551</a:t>
                      </a:r>
                    </a:p>
                  </a:txBody>
                  <a:tcPr/>
                </a:tc>
                <a:tc>
                  <a:txBody>
                    <a:bodyPr/>
                    <a:lstStyle/>
                    <a:p>
                      <a:r>
                        <a:rPr lang="en-US" dirty="0"/>
                        <a:t>2952</a:t>
                      </a:r>
                    </a:p>
                  </a:txBody>
                  <a:tcPr/>
                </a:tc>
                <a:tc>
                  <a:txBody>
                    <a:bodyPr/>
                    <a:lstStyle/>
                    <a:p>
                      <a:r>
                        <a:rPr lang="en-US" dirty="0"/>
                        <a:t>3084</a:t>
                      </a:r>
                    </a:p>
                  </a:txBody>
                  <a:tcPr/>
                </a:tc>
                <a:tc>
                  <a:txBody>
                    <a:bodyPr/>
                    <a:lstStyle/>
                    <a:p>
                      <a:r>
                        <a:rPr lang="en-US" dirty="0" smtClean="0"/>
                        <a:t>3281</a:t>
                      </a:r>
                      <a:endParaRPr lang="en-US" dirty="0"/>
                    </a:p>
                  </a:txBody>
                  <a:tcPr/>
                </a:tc>
                <a:tc>
                  <a:txBody>
                    <a:bodyPr/>
                    <a:lstStyle/>
                    <a:p>
                      <a:r>
                        <a:rPr lang="en-US" dirty="0" smtClean="0"/>
                        <a:t>1688</a:t>
                      </a:r>
                      <a:endParaRPr lang="en-US" dirty="0"/>
                    </a:p>
                  </a:txBody>
                  <a:tcPr/>
                </a:tc>
                <a:extLst>
                  <a:ext uri="{0D108BD9-81ED-4DB2-BD59-A6C34878D82A}">
                    <a16:rowId xmlns:a16="http://schemas.microsoft.com/office/drawing/2014/main" val="10003"/>
                  </a:ext>
                </a:extLst>
              </a:tr>
              <a:tr h="1134201">
                <a:tc>
                  <a:txBody>
                    <a:bodyPr/>
                    <a:lstStyle/>
                    <a:p>
                      <a:r>
                        <a:rPr lang="en-US" dirty="0"/>
                        <a:t>Daily Average Sale</a:t>
                      </a:r>
                      <a:endParaRPr lang="en-US" b="1" dirty="0"/>
                    </a:p>
                  </a:txBody>
                  <a:tcPr/>
                </a:tc>
                <a:tc>
                  <a:txBody>
                    <a:bodyPr/>
                    <a:lstStyle/>
                    <a:p>
                      <a:r>
                        <a:rPr lang="en-US" dirty="0"/>
                        <a:t>5.33</a:t>
                      </a:r>
                    </a:p>
                  </a:txBody>
                  <a:tcPr/>
                </a:tc>
                <a:tc>
                  <a:txBody>
                    <a:bodyPr/>
                    <a:lstStyle/>
                    <a:p>
                      <a:r>
                        <a:rPr lang="en-US" dirty="0"/>
                        <a:t>6.99</a:t>
                      </a:r>
                    </a:p>
                  </a:txBody>
                  <a:tcPr/>
                </a:tc>
                <a:tc>
                  <a:txBody>
                    <a:bodyPr/>
                    <a:lstStyle/>
                    <a:p>
                      <a:r>
                        <a:rPr lang="en-US" dirty="0"/>
                        <a:t>8.09</a:t>
                      </a:r>
                    </a:p>
                  </a:txBody>
                  <a:tcPr/>
                </a:tc>
                <a:tc>
                  <a:txBody>
                    <a:bodyPr/>
                    <a:lstStyle/>
                    <a:p>
                      <a:r>
                        <a:rPr lang="en-US" dirty="0"/>
                        <a:t>8.43</a:t>
                      </a:r>
                    </a:p>
                  </a:txBody>
                  <a:tcPr/>
                </a:tc>
                <a:tc>
                  <a:txBody>
                    <a:bodyPr/>
                    <a:lstStyle/>
                    <a:p>
                      <a:r>
                        <a:rPr lang="en-US" dirty="0" smtClean="0"/>
                        <a:t>8.99</a:t>
                      </a:r>
                      <a:endParaRPr lang="en-US" dirty="0"/>
                    </a:p>
                  </a:txBody>
                  <a:tcPr/>
                </a:tc>
                <a:tc>
                  <a:txBody>
                    <a:bodyPr/>
                    <a:lstStyle/>
                    <a:p>
                      <a:r>
                        <a:rPr lang="en-US" dirty="0" smtClean="0"/>
                        <a:t>9.22</a:t>
                      </a:r>
                      <a:endParaRPr lang="en-US" dirty="0"/>
                    </a:p>
                  </a:txBody>
                  <a:tcPr/>
                </a:tc>
                <a:extLst>
                  <a:ext uri="{0D108BD9-81ED-4DB2-BD59-A6C34878D82A}">
                    <a16:rowId xmlns:a16="http://schemas.microsoft.com/office/drawing/2014/main" val="10004"/>
                  </a:ext>
                </a:extLst>
              </a:tr>
            </a:tbl>
          </a:graphicData>
        </a:graphic>
      </p:graphicFrame>
      <p:graphicFrame>
        <p:nvGraphicFramePr>
          <p:cNvPr id="3" name="Diagram 2"/>
          <p:cNvGraphicFramePr/>
          <p:nvPr>
            <p:extLst>
              <p:ext uri="{D42A27DB-BD31-4B8C-83A1-F6EECF244321}">
                <p14:modId xmlns:p14="http://schemas.microsoft.com/office/powerpoint/2010/main" val="2074505614"/>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5"/>
          <p:cNvSpPr txBox="1">
            <a:spLocks noChangeArrowheads="1"/>
          </p:cNvSpPr>
          <p:nvPr/>
        </p:nvSpPr>
        <p:spPr bwMode="auto">
          <a:xfrm>
            <a:off x="8534400" y="1230868"/>
            <a:ext cx="1981199" cy="369332"/>
          </a:xfrm>
          <a:prstGeom prst="rect">
            <a:avLst/>
          </a:prstGeom>
          <a:noFill/>
          <a:ln w="9525">
            <a:noFill/>
            <a:miter lim="800000"/>
            <a:headEnd/>
            <a:tailEnd/>
          </a:ln>
        </p:spPr>
        <p:txBody>
          <a:bodyPr wrap="square">
            <a:spAutoFit/>
          </a:bodyPr>
          <a:lstStyle/>
          <a:p>
            <a:pPr>
              <a:spcBef>
                <a:spcPct val="50000"/>
              </a:spcBef>
            </a:pPr>
            <a:r>
              <a:rPr lang="en-US" sz="1800" b="1" dirty="0">
                <a:latin typeface="Calibri" panose="020F0502020204030204" pitchFamily="34" charset="0"/>
                <a:cs typeface="Calibri" panose="020F0502020204030204" pitchFamily="34" charset="0"/>
              </a:rPr>
              <a:t>Figures in MMSCM</a:t>
            </a:r>
          </a:p>
        </p:txBody>
      </p:sp>
    </p:spTree>
    <p:extLst>
      <p:ext uri="{BB962C8B-B14F-4D97-AF65-F5344CB8AC3E}">
        <p14:creationId xmlns:p14="http://schemas.microsoft.com/office/powerpoint/2010/main" val="110731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9</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975545512"/>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6" name="Chart 55"/>
          <p:cNvGraphicFramePr/>
          <p:nvPr>
            <p:extLst>
              <p:ext uri="{D42A27DB-BD31-4B8C-83A1-F6EECF244321}">
                <p14:modId xmlns:p14="http://schemas.microsoft.com/office/powerpoint/2010/main" val="3279913427"/>
              </p:ext>
            </p:extLst>
          </p:nvPr>
        </p:nvGraphicFramePr>
        <p:xfrm>
          <a:off x="170981" y="1219200"/>
          <a:ext cx="5163019" cy="2819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Chart 58"/>
          <p:cNvGraphicFramePr/>
          <p:nvPr>
            <p:extLst>
              <p:ext uri="{D42A27DB-BD31-4B8C-83A1-F6EECF244321}">
                <p14:modId xmlns:p14="http://schemas.microsoft.com/office/powerpoint/2010/main" val="1336455794"/>
              </p:ext>
            </p:extLst>
          </p:nvPr>
        </p:nvGraphicFramePr>
        <p:xfrm>
          <a:off x="5715000" y="1182806"/>
          <a:ext cx="5029200" cy="285579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4" name="Chart 63"/>
          <p:cNvGraphicFramePr/>
          <p:nvPr>
            <p:extLst>
              <p:ext uri="{D42A27DB-BD31-4B8C-83A1-F6EECF244321}">
                <p14:modId xmlns:p14="http://schemas.microsoft.com/office/powerpoint/2010/main" val="296754411"/>
              </p:ext>
            </p:extLst>
          </p:nvPr>
        </p:nvGraphicFramePr>
        <p:xfrm>
          <a:off x="285851" y="4253931"/>
          <a:ext cx="5048150" cy="2590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7" name="Chart 66"/>
          <p:cNvGraphicFramePr/>
          <p:nvPr>
            <p:extLst>
              <p:ext uri="{D42A27DB-BD31-4B8C-83A1-F6EECF244321}">
                <p14:modId xmlns:p14="http://schemas.microsoft.com/office/powerpoint/2010/main" val="1424652292"/>
              </p:ext>
            </p:extLst>
          </p:nvPr>
        </p:nvGraphicFramePr>
        <p:xfrm>
          <a:off x="5867400" y="4228910"/>
          <a:ext cx="5013960" cy="261582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73409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MsotCCeE0ehGj3tz_SA_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7WNq_kDwkWKhJov_4Rt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MsltcR2NECNRREnXl9Q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lrphtQWrU.AiR7aHj_L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pqvZz0CCE.4gFyT.sFsw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fqpz3tn3kWEIh6D5ZL5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9rio_48QkCE2b5Gemsf3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O8NucJJeU.RDxo6mQUk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MsotCCeE0ehGj3tz_SA_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aeQ6bfekSXsbwq_Uo8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aeQ6bfekSXsbwq_Uo8v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w_kBt5d2020jS2EeuMNc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NU2f4.IdUWoam0RI5Dp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9rio_48QkCE2b5Gemsf3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KPFYqx4DkqPOVazG734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w_kBt5d2020jS2EeuMN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NU2f4.IdUWoam0RI5Dp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9rio_48QkCE2b5Gemsf3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KPFYqx4DkqPOVazG734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IV1lGYpEyzUtk1xNEX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X48DYPAl02StqE7Q.P1v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B16FCB59353443B11844A5FAEFF7F6" ma:contentTypeVersion="18" ma:contentTypeDescription="Create a new document." ma:contentTypeScope="" ma:versionID="469cc3e2af629c1834bab8a616a571c6">
  <xsd:schema xmlns:xsd="http://www.w3.org/2001/XMLSchema" xmlns:xs="http://www.w3.org/2001/XMLSchema" xmlns:p="http://schemas.microsoft.com/office/2006/metadata/properties" xmlns:ns3="8e4e8cd5-f8cf-46ee-a167-e7852f4e3ba0" xmlns:ns4="1fc0bfc6-8560-49af-9303-29afe637a7cd" targetNamespace="http://schemas.microsoft.com/office/2006/metadata/properties" ma:root="true" ma:fieldsID="1c8131e7362bd23e8cbf3b04772bd1d1" ns3:_="" ns4:_="">
    <xsd:import namespace="8e4e8cd5-f8cf-46ee-a167-e7852f4e3ba0"/>
    <xsd:import namespace="1fc0bfc6-8560-49af-9303-29afe637a7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e8cd5-f8cf-46ee-a167-e7852f4e3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c0bfc6-8560-49af-9303-29afe637a7c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e4e8cd5-f8cf-46ee-a167-e7852f4e3b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D2280-0512-48DD-AD8F-3984E7C55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e8cd5-f8cf-46ee-a167-e7852f4e3ba0"/>
    <ds:schemaRef ds:uri="1fc0bfc6-8560-49af-9303-29afe637a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EEC614-9013-4D84-8C49-EA75501939F7}">
  <ds:schemaRefs>
    <ds:schemaRef ds:uri="http://schemas.openxmlformats.org/package/2006/metadata/core-properties"/>
    <ds:schemaRef ds:uri="http://schemas.microsoft.com/office/2006/documentManagement/types"/>
    <ds:schemaRef ds:uri="http://purl.org/dc/terms/"/>
    <ds:schemaRef ds:uri="8e4e8cd5-f8cf-46ee-a167-e7852f4e3ba0"/>
    <ds:schemaRef ds:uri="http://purl.org/dc/elements/1.1/"/>
    <ds:schemaRef ds:uri="http://schemas.microsoft.com/office/2006/metadata/properties"/>
    <ds:schemaRef ds:uri="http://purl.org/dc/dcmitype/"/>
    <ds:schemaRef ds:uri="http://schemas.microsoft.com/office/infopath/2007/PartnerControls"/>
    <ds:schemaRef ds:uri="1fc0bfc6-8560-49af-9303-29afe637a7cd"/>
    <ds:schemaRef ds:uri="http://www.w3.org/XML/1998/namespace"/>
  </ds:schemaRefs>
</ds:datastoreItem>
</file>

<file path=customXml/itemProps3.xml><?xml version="1.0" encoding="utf-8"?>
<ds:datastoreItem xmlns:ds="http://schemas.openxmlformats.org/officeDocument/2006/customXml" ds:itemID="{C00B2C86-66D7-4598-86FA-C8CC7E15A0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40311</TotalTime>
  <Words>2004</Words>
  <Application>Microsoft Office PowerPoint</Application>
  <PresentationFormat>Custom</PresentationFormat>
  <Paragraphs>315</Paragraphs>
  <Slides>31</Slides>
  <Notes>3</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46" baseType="lpstr">
      <vt:lpstr>AriaI</vt:lpstr>
      <vt:lpstr>Arial</vt:lpstr>
      <vt:lpstr>Arial Black</vt:lpstr>
      <vt:lpstr>Brush Script MT</vt:lpstr>
      <vt:lpstr>Calibri</vt:lpstr>
      <vt:lpstr>Calibri (Body)</vt:lpstr>
      <vt:lpstr>Calibri Light</vt:lpstr>
      <vt:lpstr>Garamond</vt:lpstr>
      <vt:lpstr>Times New Roman</vt:lpstr>
      <vt:lpstr>Office Theme</vt:lpstr>
      <vt:lpstr>3_Custom Design</vt:lpstr>
      <vt:lpstr>2_Custom Design</vt:lpstr>
      <vt:lpstr>1_Custom Design</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IGL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Lalwani, Naveen Kumar ( नवीन कुमार लालवानी )</cp:lastModifiedBy>
  <cp:revision>2923</cp:revision>
  <cp:lastPrinted>2003-07-03T08:42:09Z</cp:lastPrinted>
  <dcterms:created xsi:type="dcterms:W3CDTF">1999-03-06T04:48:52Z</dcterms:created>
  <dcterms:modified xsi:type="dcterms:W3CDTF">2025-12-29T11:45:07Z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0x01010073B16FCB59353443B11844A5FAEFF7F6</vt:lpwstr>
  </property>
</Properties>
</file>